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68" r:id="rId4"/>
    <p:sldId id="258" r:id="rId5"/>
    <p:sldId id="271" r:id="rId6"/>
    <p:sldId id="269" r:id="rId7"/>
    <p:sldId id="257" r:id="rId8"/>
    <p:sldId id="259" r:id="rId9"/>
    <p:sldId id="265" r:id="rId10"/>
    <p:sldId id="267" r:id="rId11"/>
    <p:sldId id="270" r:id="rId12"/>
    <p:sldId id="266" r:id="rId13"/>
    <p:sldId id="262" r:id="rId14"/>
    <p:sldId id="261" r:id="rId15"/>
    <p:sldId id="264" r:id="rId16"/>
    <p:sldId id="263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589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1244E-A9BF-0007-9DDB-B6F0D7B81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DFF75-9B5B-56CF-DB25-C8C17360A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AE8B16-4BB1-4E15-536B-D4D30BAF58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A5314-D5F2-C444-71C5-8A22E689CE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75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15400" y="0"/>
            <a:ext cx="228600" cy="514350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840480" y="274320"/>
            <a:ext cx="1463040" cy="1463040"/>
          </a:xfrm>
          <a:prstGeom prst="ellipse">
            <a:avLst/>
          </a:prstGeom>
          <a:solidFill>
            <a:srgbClr val="97BC62">
              <a:alpha val="30000"/>
            </a:srgbClr>
          </a:solidFill>
          <a:ln w="254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0" y="41148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🕊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914400" y="146304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Paz Começa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914400" y="21945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97BC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Dentro de Nós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2743200" y="3063240"/>
            <a:ext cx="365760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320040"/>
            <a:ext cx="8412480" cy="5029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32004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conquistar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consciencia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8412480" cy="100584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91440" cy="10058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162268"/>
            <a:ext cx="8046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 é o meio prático mais eficaz que tem o homem de se melhorar nesta vida e de resistir ao chamamento do mal?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" y="2064585"/>
            <a:ext cx="8412480" cy="11887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224028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"Um sábio da Antiguidade vo-lo disse: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Conhece-te a ti mesmo."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365760" y="3306209"/>
            <a:ext cx="8412480" cy="1683801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65760" y="3306209"/>
            <a:ext cx="91440" cy="1683801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0080" y="3763736"/>
            <a:ext cx="8046720" cy="5532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i="1" dirty="0">
              <a:solidFill>
                <a:srgbClr val="3E3E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Jesus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oferece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conquistada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pela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reforma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intima-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pelo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olhar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dentro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400" i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honestidade</a:t>
            </a:r>
            <a:r>
              <a:rPr lang="en-US" sz="1400" i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amor. Conhecer nossas fraquezas, vícios e imperfeições é o primeiro passo para superá-los e trilhar o caminho da paz interior.</a:t>
            </a:r>
          </a:p>
          <a:p>
            <a:pPr marL="0" indent="0">
              <a:buNone/>
            </a:pPr>
            <a:endParaRPr lang="en-US" sz="1400" i="1" dirty="0">
              <a:solidFill>
                <a:srgbClr val="3E3E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pergunte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</a:p>
          <a:p>
            <a:pPr marL="0" indent="0">
              <a:buNone/>
            </a:pP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sou? O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O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as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pessoas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Como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reajo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diante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dos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conflitos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Reajo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primitividade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Consigo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razao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estar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passando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isso</a:t>
            </a:r>
            <a:r>
              <a:rPr lang="en-US" sz="14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b="1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E2B5F38F-71D7-5571-9D54-EC5C41081951}"/>
              </a:ext>
            </a:extLst>
          </p:cNvPr>
          <p:cNvSpPr/>
          <p:nvPr/>
        </p:nvSpPr>
        <p:spPr>
          <a:xfrm>
            <a:off x="594360" y="952935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Allan Kardec  —  Questão 919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43C20D8-6EA0-1D23-BBB0-CF49F73E2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95" y="1138647"/>
            <a:ext cx="4889409" cy="3257003"/>
          </a:xfrm>
          <a:prstGeom prst="rect">
            <a:avLst/>
          </a:prstGeom>
        </p:spPr>
      </p:pic>
      <p:sp>
        <p:nvSpPr>
          <p:cNvPr id="2" name="Shape 2">
            <a:extLst>
              <a:ext uri="{FF2B5EF4-FFF2-40B4-BE49-F238E27FC236}">
                <a16:creationId xmlns:a16="http://schemas.microsoft.com/office/drawing/2014/main" id="{91C1588A-43A8-3542-A048-2EF6BBAE0125}"/>
              </a:ext>
            </a:extLst>
          </p:cNvPr>
          <p:cNvSpPr/>
          <p:nvPr/>
        </p:nvSpPr>
        <p:spPr>
          <a:xfrm>
            <a:off x="2743200" y="274320"/>
            <a:ext cx="3657600" cy="5029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DA0FB7FA-0B89-A856-1C37-B9AED8A704BF}"/>
              </a:ext>
            </a:extLst>
          </p:cNvPr>
          <p:cNvSpPr/>
          <p:nvPr/>
        </p:nvSpPr>
        <p:spPr>
          <a:xfrm>
            <a:off x="457199" y="2514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</a:t>
            </a:r>
            <a:r>
              <a:rPr lang="en-US" sz="20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somos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68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4A8C4B">
              <a:alpha val="20000"/>
            </a:srgbClr>
          </a:solidFill>
          <a:ln w="12700">
            <a:solidFill>
              <a:srgbClr val="4A8C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0" y="2743200"/>
            <a:ext cx="3200400" cy="3200400"/>
          </a:xfrm>
          <a:prstGeom prst="ellipse">
            <a:avLst/>
          </a:prstGeom>
          <a:solidFill>
            <a:srgbClr val="97BC62">
              <a:alpha val="15000"/>
            </a:srgbClr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0" y="274320"/>
            <a:ext cx="3657600" cy="5029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0" y="27432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Proposta</a:t>
            </a:r>
            <a:r>
              <a:rPr lang="en-US" sz="2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Jesus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9601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Evangelho- Mateus 5:9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31520" y="1645920"/>
            <a:ext cx="7680960" cy="1463040"/>
          </a:xfrm>
          <a:prstGeom prst="rect">
            <a:avLst/>
          </a:prstGeom>
          <a:solidFill>
            <a:srgbClr val="4A8C4B"/>
          </a:solidFill>
          <a:ln w="254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164592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"Bem-aventurados os pacíficos,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porque eles serão chamados filhos de Deus."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 PACÍFICO não significa ser passivo ou não ter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Nao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agir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hostilidade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instintivamente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7200" y="3639312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 cultivar ativamente a paz como uma escolha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diária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um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caminho</a:t>
            </a:r>
            <a:r>
              <a:rPr lang="en-US" sz="16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espiritual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4160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PACIFICADOR- ALEM DE SE MANTER TRANQUILO DIANTE DE CONFLITOS AINDA CONSEGUE TRAZER A PAZ PARA O AMBIENTE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32004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Paz que se Irradia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3657600" cy="3657600"/>
          </a:xfrm>
          <a:prstGeom prst="ellipse">
            <a:avLst/>
          </a:prstGeom>
          <a:solidFill>
            <a:srgbClr val="97BC62">
              <a:alpha val="20000"/>
            </a:srgbClr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05840" y="1463040"/>
            <a:ext cx="2560320" cy="2560320"/>
          </a:xfrm>
          <a:prstGeom prst="ellipse">
            <a:avLst/>
          </a:prstGeom>
          <a:solidFill>
            <a:srgbClr val="97BC62">
              <a:alpha val="40000"/>
            </a:srgbClr>
          </a:solidFill>
          <a:ln w="12700">
            <a:solidFill>
              <a:srgbClr val="4A8C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554480" y="2011680"/>
            <a:ext cx="1463040" cy="1463040"/>
          </a:xfrm>
          <a:prstGeom prst="ellipse">
            <a:avLst/>
          </a:prstGeom>
          <a:solidFill>
            <a:srgbClr val="4A8C4B">
              <a:alpha val="70000"/>
            </a:srgbClr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554480" y="2011680"/>
            <a:ext cx="1463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931920" y="2286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931920" y="27432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Comunidade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931920" y="32004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Mundo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54880" y="1005840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pessoa em paz transforma o ambiente em que vive.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 fala, reage e ama de forma diferente.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754880" y="2103120"/>
            <a:ext cx="40233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754880" y="2103120"/>
            <a:ext cx="91440" cy="173736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983480" y="2194560"/>
            <a:ext cx="3657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"Fazei o bem a todos e nao prejudiqueis a ninguem. E o resumo de todos os deveres."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i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O Evangelho Segundo o Espiritismo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32004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Cultivar a Paz Interior?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4114800" cy="169164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411480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25272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Oracao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169164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conversa sincera com Deus que acalma os pensamentos e nos conecta com uma forca maior.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143000"/>
            <a:ext cx="4114800" cy="169164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754880" y="1143000"/>
            <a:ext cx="411480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92040" y="125272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Perdao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92040" y="169164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Perdoar liberta quem perdoa. Guardar magoa e beber veneno esperando o outro sofrer.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3063240"/>
            <a:ext cx="4114800" cy="169164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65760" y="3063240"/>
            <a:ext cx="411480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2920" y="317296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Presente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2920" y="361188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"Nao vos preocupeis com o amanha..." (Mt 6:34). A paz mora no agora.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754880" y="3063240"/>
            <a:ext cx="4114800" cy="169164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754880" y="3063240"/>
            <a:ext cx="411480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92040" y="317296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Caridade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892040" y="3611880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nos voltamos ao proximo com amor, saimos de nos mesmos e encontramos paz.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64592"/>
            <a:ext cx="2926080" cy="4974336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440" y="1097280"/>
            <a:ext cx="2743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é</a:t>
            </a:r>
            <a:endParaRPr lang="en-US" sz="3400" dirty="0"/>
          </a:p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Paz?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1828800" cy="457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" y="3017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Doutrina Espírita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108960" y="457200"/>
            <a:ext cx="5669280" cy="429768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337560" y="640080"/>
            <a:ext cx="52120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paz, segundo o Espiritismo, é o estado da alma que alcançou o equilíbrio entre pensamentos, sentimentos e ações, orientados pelo amor e pela prática do bem.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337560" y="2194560"/>
            <a:ext cx="52120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337560" y="2331720"/>
            <a:ext cx="52120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 não é ausência de provações, mas sim a serenidade interior que nos permite atravessá-las com fé, humildade e confiança na bondade de Deus.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337560" y="3703320"/>
            <a:ext cx="52120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337560" y="3794760"/>
            <a:ext cx="5212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paz verdadeira é fruto da reforma íntima e do amor ao próximo.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914400"/>
            <a:ext cx="4572000" cy="4572000"/>
          </a:xfrm>
          <a:prstGeom prst="ellipse">
            <a:avLst/>
          </a:prstGeom>
          <a:solidFill>
            <a:srgbClr val="4A8C4B">
              <a:alpha val="20000"/>
            </a:srgbClr>
          </a:solidFill>
          <a:ln w="12700">
            <a:solidFill>
              <a:srgbClr val="4A8C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1828800" y="2743200"/>
            <a:ext cx="3657600" cy="3657600"/>
          </a:xfrm>
          <a:prstGeom prst="ellipse">
            <a:avLst/>
          </a:prstGeom>
          <a:solidFill>
            <a:srgbClr val="97BC62">
              <a:alpha val="15000"/>
            </a:srgbClr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paz nao e um destino —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97BC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um caminho.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25146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esse caminho comeca agora,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i="1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dentro de cada um de nos.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371600" y="3429000"/>
            <a:ext cx="640080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97BC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"Senhor, fazei de mim um instrumento da vossa paz."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0233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Oracao de Sao Francisco de Assis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457200"/>
            <a:ext cx="3657600" cy="3657600"/>
          </a:xfrm>
          <a:prstGeom prst="ellipse">
            <a:avLst/>
          </a:prstGeom>
          <a:solidFill>
            <a:srgbClr val="4A8C4B">
              <a:alpha val="20000"/>
            </a:srgbClr>
          </a:solidFill>
          <a:ln w="12700">
            <a:solidFill>
              <a:srgbClr val="4A8C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914400" y="2743200"/>
            <a:ext cx="3200400" cy="3200400"/>
          </a:xfrm>
          <a:prstGeom prst="ellipse">
            <a:avLst/>
          </a:prstGeom>
          <a:solidFill>
            <a:srgbClr val="97BC62">
              <a:alpha val="15000"/>
            </a:srgbClr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Mundo Hoje...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200400" y="1005840"/>
            <a:ext cx="2743200" cy="457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09728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Conflitos armados, violência, intolerância...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i="1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mundo parece cada vez mais partido.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57200" y="2103120"/>
            <a:ext cx="8229600" cy="1463040"/>
          </a:xfrm>
          <a:prstGeom prst="rect">
            <a:avLst/>
          </a:prstGeom>
          <a:solidFill>
            <a:srgbClr val="4A8C4B"/>
          </a:solidFill>
          <a:ln w="254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194560"/>
            <a:ext cx="7863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grande ilusão da humanidade é achar que a paz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virá de fora — de um tratado, de um líder, de uma lei.</a:t>
            </a:r>
            <a:endParaRPr lang="en-US" sz="1600" dirty="0"/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 a raiz do problema está dentro do ser humano.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7490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97BC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"Cada alma que se transforma está, silenciosamente, mudando o mundo."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320040"/>
            <a:ext cx="2560320" cy="502920"/>
          </a:xfrm>
          <a:prstGeom prst="rect">
            <a:avLst/>
          </a:prstGeom>
          <a:solidFill>
            <a:srgbClr val="4A8C4B"/>
          </a:solidFill>
          <a:ln w="12700">
            <a:solidFill>
              <a:srgbClr val="4A8C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32004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Dicionário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063240" y="384048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Paz  —  Definição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65760" y="1051560"/>
            <a:ext cx="8412480" cy="118872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11480" y="1143000"/>
            <a:ext cx="502920" cy="502920"/>
          </a:xfrm>
          <a:prstGeom prst="ellipse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11480" y="1143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51560" y="109728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Ausência de lutas, violência, perturbações sociais;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51560" y="1444752"/>
            <a:ext cx="7498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tranquilidade pública, concórdia, harmonia.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65760" y="2377440"/>
            <a:ext cx="8412480" cy="118872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11480" y="2468880"/>
            <a:ext cx="502920" cy="502920"/>
          </a:xfrm>
          <a:prstGeom prst="ellipse">
            <a:avLst/>
          </a:prstGeom>
          <a:solidFill>
            <a:srgbClr val="4A8C4B"/>
          </a:solidFill>
          <a:ln w="12700">
            <a:solidFill>
              <a:srgbClr val="4A8C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11480" y="24688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51560" y="242316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Ausência de conflitos íntimos ou entre pessoas;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51560" y="2770632"/>
            <a:ext cx="7498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bom entendimento.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365760" y="3703320"/>
            <a:ext cx="8412480" cy="100584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11480" y="3776472"/>
            <a:ext cx="502920" cy="502920"/>
          </a:xfrm>
          <a:prstGeom prst="ellipse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11480" y="37764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51560" y="374904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Repouso, sossego, silêncio.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51560" y="4096512"/>
            <a:ext cx="7498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estado de quietude interior e exterior.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32004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é a Paz </a:t>
            </a:r>
            <a:r>
              <a:rPr lang="en-US" sz="3000" b="1" dirty="0" err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Verdadeira</a:t>
            </a: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 Jesus?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841248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97BC62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109728" cy="18288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188720"/>
            <a:ext cx="7863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"Deixo-vos a paz, a minha paz vos dou;</a:t>
            </a:r>
            <a:endParaRPr lang="en-US" sz="1700" dirty="0"/>
          </a:p>
          <a:p>
            <a:pPr marL="0" indent="0">
              <a:buNone/>
            </a:pPr>
            <a:r>
              <a:rPr lang="en-US" sz="1700" i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vo-la dou como o mundo a dá.</a:t>
            </a:r>
            <a:endParaRPr lang="en-US" sz="1700" dirty="0"/>
          </a:p>
          <a:p>
            <a:pPr marL="0" indent="0">
              <a:buNone/>
            </a:pPr>
            <a:r>
              <a:rPr lang="en-US" sz="1700" i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se turbe o vosso coração,</a:t>
            </a:r>
            <a:endParaRPr lang="en-US" sz="1700" dirty="0"/>
          </a:p>
          <a:p>
            <a:pPr marL="0" indent="0">
              <a:buNone/>
            </a:pPr>
            <a:r>
              <a:rPr lang="en-US" sz="1700" i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nem se atemorize."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40080" y="260604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João 14:27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3108960"/>
            <a:ext cx="84124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>
              <a:solidFill>
                <a:srgbClr val="3E3E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5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mundo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oferece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Sem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externos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encontro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endParaRPr lang="en-US" sz="1500" dirty="0">
              <a:solidFill>
                <a:srgbClr val="3E3E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500" dirty="0">
              <a:solidFill>
                <a:srgbClr val="3E3E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Jesus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oferece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Mesmo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consigo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ter </a:t>
            </a:r>
            <a:r>
              <a:rPr lang="en-US" sz="15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15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5E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8CDFCD-8A2C-E281-557B-E396DCDC1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F76D0E6-447D-4F74-F50B-35014FF0690D}"/>
              </a:ext>
            </a:extLst>
          </p:cNvPr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17DA256-1500-3999-DD0A-BD625FF323FA}"/>
              </a:ext>
            </a:extLst>
          </p:cNvPr>
          <p:cNvSpPr/>
          <p:nvPr/>
        </p:nvSpPr>
        <p:spPr>
          <a:xfrm>
            <a:off x="502921" y="359229"/>
            <a:ext cx="832398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 </a:t>
            </a:r>
            <a:r>
              <a:rPr lang="en-US" sz="3000" b="1" dirty="0" err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imagem</a:t>
            </a: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000" b="1" dirty="0" err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simboliza</a:t>
            </a: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</a:t>
            </a:r>
            <a:r>
              <a:rPr lang="en-US" sz="3000" b="1" dirty="0" err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paz</a:t>
            </a: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 Jesus?</a:t>
            </a:r>
            <a:endParaRPr lang="en-US" sz="3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58F581-E408-758C-8471-68E27AA89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486" y="1688375"/>
            <a:ext cx="2775856" cy="27758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9611F4-60AB-D9EA-FD83-FA538BB3F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1" y="1696538"/>
            <a:ext cx="4149955" cy="276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3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4114800" cy="4114800"/>
          </a:xfrm>
          <a:prstGeom prst="ellipse">
            <a:avLst/>
          </a:prstGeom>
          <a:solidFill>
            <a:srgbClr val="4A8C4B">
              <a:alpha val="20000"/>
            </a:srgbClr>
          </a:solidFill>
          <a:ln w="12700">
            <a:solidFill>
              <a:srgbClr val="4A8C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3200400"/>
            <a:ext cx="3200400" cy="3200400"/>
          </a:xfrm>
          <a:prstGeom prst="ellipse">
            <a:avLst/>
          </a:prstGeom>
          <a:solidFill>
            <a:srgbClr val="97BC62">
              <a:alpha val="15000"/>
            </a:srgbClr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560320" y="228600"/>
            <a:ext cx="4023360" cy="5029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560320" y="228600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Evangelho Segundo o Espiritismo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Mateus 10:34-36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457200" y="1508760"/>
            <a:ext cx="8229600" cy="1554480"/>
          </a:xfrm>
          <a:prstGeom prst="rect">
            <a:avLst/>
          </a:prstGeom>
          <a:solidFill>
            <a:srgbClr val="4A8C4B"/>
          </a:solidFill>
          <a:ln w="254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1572768"/>
            <a:ext cx="7863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"Não penseis que vim trazer a paz à terra; não vim trazer a paz, mas a espada. Porque vim separar o homem do seu pai, a filha de sua mãe, a nora de sua sogra. E os inimigos do homem serão os da sua própria casa."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3200400"/>
            <a:ext cx="82296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91440" cy="16459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85800" y="3264408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Jesus quis dizer: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3630168"/>
            <a:ext cx="77724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"espada" de Jesus não é de guerra — A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sua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proposta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caridade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humildade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amor,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tras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revolucao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mudar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nossos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pensamentos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Ele veio para </a:t>
            </a:r>
            <a:r>
              <a:rPr lang="en-US" sz="13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despertar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as almas, mesmo que isso cause conflito com quem ainda está preso aos valores mundanos. A paz que Ele traz é interior e espiritual, não uma acomodação ao </a:t>
            </a:r>
            <a:r>
              <a:rPr lang="en-US" sz="13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</a:t>
            </a:r>
            <a:r>
              <a:rPr lang="en-US" sz="13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r>
              <a:rPr lang="en-US" sz="13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Sair do </a:t>
            </a:r>
            <a:r>
              <a:rPr lang="en-US" sz="1300" b="1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comodismo</a:t>
            </a:r>
            <a:r>
              <a:rPr lang="en-US" sz="1300" b="1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AGIR.</a:t>
            </a:r>
            <a:endParaRPr lang="en-US" sz="13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64592"/>
            <a:ext cx="164592" cy="497433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943600" y="914400"/>
            <a:ext cx="2743200" cy="2743200"/>
          </a:xfrm>
          <a:prstGeom prst="ellipse">
            <a:avLst/>
          </a:prstGeom>
          <a:solidFill>
            <a:srgbClr val="E8F5E9"/>
          </a:solidFill>
          <a:ln w="254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943600" y="91440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0" b="1" dirty="0">
                <a:solidFill>
                  <a:srgbClr val="4A8C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10000" dirty="0"/>
          </a:p>
        </p:txBody>
      </p:sp>
      <p:sp>
        <p:nvSpPr>
          <p:cNvPr id="6" name="Text 4"/>
          <p:cNvSpPr/>
          <p:nvPr/>
        </p:nvSpPr>
        <p:spPr>
          <a:xfrm>
            <a:off x="457200" y="45720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 Refletir...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1188720"/>
            <a:ext cx="5303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</a:t>
            </a:r>
            <a:r>
              <a:rPr lang="en-US" sz="20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sente </a:t>
            </a:r>
            <a:r>
              <a:rPr lang="en-US" sz="20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20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20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</a:p>
          <a:p>
            <a:r>
              <a:rPr lang="en-US" sz="20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 </a:t>
            </a:r>
            <a:r>
              <a:rPr lang="en-US" sz="20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</a:t>
            </a:r>
            <a:r>
              <a:rPr lang="en-US" sz="20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</a:t>
            </a:r>
            <a:r>
              <a:rPr lang="en-US" sz="2000" i="1" dirty="0" err="1">
                <a:solidFill>
                  <a:srgbClr val="4A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r>
              <a:rPr lang="en-US" sz="2000" i="1" dirty="0">
                <a:solidFill>
                  <a:srgbClr val="4A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92024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 </a:t>
            </a:r>
            <a:r>
              <a:rPr lang="en-US" sz="2800" b="1" i="1" dirty="0" err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pergunte</a:t>
            </a:r>
            <a:r>
              <a:rPr lang="en-US" sz="2800" b="1" i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800" b="1" i="1" dirty="0" err="1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porque</a:t>
            </a:r>
            <a:r>
              <a:rPr lang="en-US" sz="2800" b="1" i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2926080"/>
            <a:ext cx="53035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32004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Rouba a Nossa Paz?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365760" y="947057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74904" y="947057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4068" y="994083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Orgulho</a:t>
            </a: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Vaidade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57784" y="1321961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sentimos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superiores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outros.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Impede o perdão e o reconhecimento dos erros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1939834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74904" y="1939834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57784" y="1962041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Sentimentos</a:t>
            </a: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negativos</a:t>
            </a: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cultivados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57784" y="244177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Rancor e Odio- Nos prende ao passado e envenena o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raiva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nao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controlada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atrai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influencias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baixa</a:t>
            </a:r>
            <a:endParaRPr lang="en-US" sz="1200" dirty="0">
              <a:solidFill>
                <a:srgbClr val="3E3E3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vibracao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perturbando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equilibrio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74904" y="2932611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79476" y="2926080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57784" y="2968209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Medo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4068" y="327787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finaceiros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enfermidades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morte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 Nos paralisa diante do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futuro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54880" y="947057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768596" y="953589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928616" y="954895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Inveja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928616" y="122507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 acreditar que nossa vida não é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suficiente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nunca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estou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satisfeito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54880" y="1945467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764024" y="1951999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928616" y="1962041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Pensamentos negativos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928616" y="225889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alimentamos sem perceber</a:t>
            </a:r>
            <a:endParaRPr lang="en-US" sz="1200" dirty="0"/>
          </a:p>
        </p:txBody>
      </p:sp>
      <p:sp>
        <p:nvSpPr>
          <p:cNvPr id="25" name="Shape 18">
            <a:extLst>
              <a:ext uri="{FF2B5EF4-FFF2-40B4-BE49-F238E27FC236}">
                <a16:creationId xmlns:a16="http://schemas.microsoft.com/office/drawing/2014/main" id="{6BB0D220-FE29-15DF-61AA-5006DB91BF52}"/>
              </a:ext>
            </a:extLst>
          </p:cNvPr>
          <p:cNvSpPr/>
          <p:nvPr/>
        </p:nvSpPr>
        <p:spPr>
          <a:xfrm>
            <a:off x="4754880" y="2943877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641CEDFE-FC6D-82DD-A489-4844A5378AF4}"/>
              </a:ext>
            </a:extLst>
          </p:cNvPr>
          <p:cNvSpPr/>
          <p:nvPr/>
        </p:nvSpPr>
        <p:spPr>
          <a:xfrm>
            <a:off x="4892040" y="2966412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Relacionamentos</a:t>
            </a: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conflituosos</a:t>
            </a:r>
            <a:endParaRPr lang="en-US" sz="1400" dirty="0"/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205338C8-2DC0-1F63-DCAD-3756A4C4F743}"/>
              </a:ext>
            </a:extLst>
          </p:cNvPr>
          <p:cNvSpPr/>
          <p:nvPr/>
        </p:nvSpPr>
        <p:spPr>
          <a:xfrm>
            <a:off x="4892040" y="32004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Familiares,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conjugais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sociais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amigos</a:t>
            </a:r>
            <a:endParaRPr lang="en-US" sz="1200" dirty="0"/>
          </a:p>
        </p:txBody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id="{992A9A1B-CAEF-ED4E-D8C7-E1D3DBC6FD75}"/>
              </a:ext>
            </a:extLst>
          </p:cNvPr>
          <p:cNvSpPr/>
          <p:nvPr/>
        </p:nvSpPr>
        <p:spPr>
          <a:xfrm>
            <a:off x="4764024" y="2950409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935B244D-E9EA-377E-337F-B1F14E7500CD}"/>
              </a:ext>
            </a:extLst>
          </p:cNvPr>
          <p:cNvSpPr/>
          <p:nvPr/>
        </p:nvSpPr>
        <p:spPr>
          <a:xfrm>
            <a:off x="379476" y="3934856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11">
            <a:extLst>
              <a:ext uri="{FF2B5EF4-FFF2-40B4-BE49-F238E27FC236}">
                <a16:creationId xmlns:a16="http://schemas.microsoft.com/office/drawing/2014/main" id="{1A5BE5B1-B2C9-F21D-41FC-84D7CD1985EE}"/>
              </a:ext>
            </a:extLst>
          </p:cNvPr>
          <p:cNvSpPr/>
          <p:nvPr/>
        </p:nvSpPr>
        <p:spPr>
          <a:xfrm>
            <a:off x="387967" y="3934856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10">
            <a:extLst>
              <a:ext uri="{FF2B5EF4-FFF2-40B4-BE49-F238E27FC236}">
                <a16:creationId xmlns:a16="http://schemas.microsoft.com/office/drawing/2014/main" id="{6AC41674-C4D5-1549-3CB3-1949745C0FD0}"/>
              </a:ext>
            </a:extLst>
          </p:cNvPr>
          <p:cNvSpPr/>
          <p:nvPr/>
        </p:nvSpPr>
        <p:spPr>
          <a:xfrm>
            <a:off x="4764024" y="3934856"/>
            <a:ext cx="4114800" cy="914400"/>
          </a:xfrm>
          <a:prstGeom prst="rect">
            <a:avLst/>
          </a:prstGeom>
          <a:solidFill>
            <a:srgbClr val="E8F5E9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11">
            <a:extLst>
              <a:ext uri="{FF2B5EF4-FFF2-40B4-BE49-F238E27FC236}">
                <a16:creationId xmlns:a16="http://schemas.microsoft.com/office/drawing/2014/main" id="{A255A015-370C-F94A-DBBE-F25B8EA9D0DE}"/>
              </a:ext>
            </a:extLst>
          </p:cNvPr>
          <p:cNvSpPr/>
          <p:nvPr/>
        </p:nvSpPr>
        <p:spPr>
          <a:xfrm>
            <a:off x="4768596" y="3941388"/>
            <a:ext cx="73152" cy="9144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74CCDF85-5EDC-EA94-85E3-CEB4DC2767A7}"/>
              </a:ext>
            </a:extLst>
          </p:cNvPr>
          <p:cNvSpPr/>
          <p:nvPr/>
        </p:nvSpPr>
        <p:spPr>
          <a:xfrm>
            <a:off x="557784" y="3966537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Apegos</a:t>
            </a: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dependencias</a:t>
            </a:r>
            <a:endParaRPr lang="en-US" sz="1400" dirty="0"/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002CD7D2-11AD-DE9E-BE67-07E74AFF831C}"/>
              </a:ext>
            </a:extLst>
          </p:cNvPr>
          <p:cNvSpPr/>
          <p:nvPr/>
        </p:nvSpPr>
        <p:spPr>
          <a:xfrm>
            <a:off x="544068" y="4300292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apego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excessivo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bens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materiais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pessoas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situacoes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35" name="Text 20">
            <a:extLst>
              <a:ext uri="{FF2B5EF4-FFF2-40B4-BE49-F238E27FC236}">
                <a16:creationId xmlns:a16="http://schemas.microsoft.com/office/drawing/2014/main" id="{4A6031CA-814F-2DD5-E343-53F0E245635A}"/>
              </a:ext>
            </a:extLst>
          </p:cNvPr>
          <p:cNvSpPr/>
          <p:nvPr/>
        </p:nvSpPr>
        <p:spPr>
          <a:xfrm>
            <a:off x="4937760" y="396332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desonestidade</a:t>
            </a: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a ma </a:t>
            </a:r>
            <a:r>
              <a:rPr lang="en-US" sz="1400" b="1" dirty="0" err="1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consciencia</a:t>
            </a:r>
            <a:endParaRPr lang="en-US" sz="1400" dirty="0"/>
          </a:p>
        </p:txBody>
      </p:sp>
      <p:sp>
        <p:nvSpPr>
          <p:cNvPr id="36" name="Text 21">
            <a:extLst>
              <a:ext uri="{FF2B5EF4-FFF2-40B4-BE49-F238E27FC236}">
                <a16:creationId xmlns:a16="http://schemas.microsoft.com/office/drawing/2014/main" id="{BBFBA990-AAFE-053B-DDE3-B5F611E92EA7}"/>
              </a:ext>
            </a:extLst>
          </p:cNvPr>
          <p:cNvSpPr/>
          <p:nvPr/>
        </p:nvSpPr>
        <p:spPr>
          <a:xfrm>
            <a:off x="4928616" y="4300292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Agir contra a propria moral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</a:t>
            </a:r>
            <a:r>
              <a:rPr lang="en-US" sz="1200" dirty="0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um </a:t>
            </a:r>
            <a:r>
              <a:rPr lang="en-US" sz="1200" dirty="0" err="1">
                <a:solidFill>
                  <a:srgbClr val="3E3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desequilibrio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8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320040"/>
            <a:ext cx="8412480" cy="57607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59" y="320040"/>
            <a:ext cx="8360229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Porque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essas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situacoes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conflitos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roubam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nossa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365760" y="1005840"/>
            <a:ext cx="841248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7BC62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91440" cy="16002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94360" y="107899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Questão 621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417320"/>
            <a:ext cx="7863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E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Onde está escrita a lei de Deus?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94360" y="182880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"Na consciência."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365760" y="2788920"/>
            <a:ext cx="841248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97BC62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65760" y="2788920"/>
            <a:ext cx="91440" cy="201168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94360" y="286207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Questão 621a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13953" y="3423986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1400" i="1" dirty="0">
                <a:latin typeface="Georgia" panose="02040502050405020303" pitchFamily="18" charset="0"/>
              </a:rPr>
              <a:t>Visto que o homem traz em sua consciência a lei de Deus, que necessidade havia de lhe ser ela revelada?</a:t>
            </a:r>
            <a:endParaRPr lang="pt-BR" sz="1400" dirty="0">
              <a:latin typeface="Georgia" panose="02040502050405020303" pitchFamily="18" charset="0"/>
            </a:endParaRPr>
          </a:p>
          <a:p>
            <a:endParaRPr lang="pt-BR" sz="1400" dirty="0">
              <a:solidFill>
                <a:schemeClr val="accent6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r>
              <a:rPr lang="pt-BR" sz="1400" i="1" dirty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“Ele a esquecera e desprezara. Quis então Deus lhe fosse lembrada.”</a:t>
            </a:r>
          </a:p>
        </p:txBody>
      </p:sp>
      <p:sp>
        <p:nvSpPr>
          <p:cNvPr id="15" name="Text 13"/>
          <p:cNvSpPr/>
          <p:nvPr/>
        </p:nvSpPr>
        <p:spPr>
          <a:xfrm>
            <a:off x="594360" y="374904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1031</Words>
  <Application>Microsoft Office PowerPoint</Application>
  <PresentationFormat>Apresentação na tela (16:9)</PresentationFormat>
  <Paragraphs>135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Georgia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Paz Começa Dentro de Nós</dc:title>
  <dc:subject>PptxGenJS Presentation</dc:subject>
  <dc:creator>PptxGenJS</dc:creator>
  <cp:lastModifiedBy>Andreia Vargas</cp:lastModifiedBy>
  <cp:revision>14</cp:revision>
  <dcterms:created xsi:type="dcterms:W3CDTF">2026-04-21T05:04:50Z</dcterms:created>
  <dcterms:modified xsi:type="dcterms:W3CDTF">2026-04-23T05:11:18Z</dcterms:modified>
</cp:coreProperties>
</file>