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5" r:id="rId4"/>
    <p:sldId id="276" r:id="rId5"/>
    <p:sldId id="259" r:id="rId6"/>
    <p:sldId id="269" r:id="rId7"/>
    <p:sldId id="264" r:id="rId8"/>
    <p:sldId id="268" r:id="rId9"/>
    <p:sldId id="267" r:id="rId10"/>
    <p:sldId id="272" r:id="rId11"/>
    <p:sldId id="261" r:id="rId12"/>
    <p:sldId id="270" r:id="rId13"/>
    <p:sldId id="265" r:id="rId14"/>
  </p:sldIdLst>
  <p:sldSz cx="9144000" cy="5143500" type="screen16x9"/>
  <p:notesSz cx="7315200" cy="9601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58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24905" tIns="62452" rIns="124905" bIns="6245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24905" tIns="62452" rIns="124905" bIns="62452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24905" tIns="62452" rIns="124905" bIns="6245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24905" tIns="62452" rIns="124905" bIns="62452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5851-CD38-4E0F-97D9-8E27173A0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364F17-E3F9-A2FD-E20B-687CF8858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D481F5-5924-5D20-CF69-355483E9B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D9F14-2C87-413F-6CDD-071CFC0BFB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85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43E4F-2EE3-3245-9AC2-32B6ACCE3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2CF19-E35D-A763-3922-E052824AB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7E81C1-2CBF-9DCA-DE31-943334DE7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05C16-0FAA-2125-D54E-5C438587D8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9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pPr defTabSz="1082650">
              <a:defRPr/>
            </a:pPr>
            <a:fld id="{F7021451-1387-4CA6-816F-3879F97B5CBC}" type="slidenum">
              <a:rPr lang="en-US" sz="2100">
                <a:solidFill>
                  <a:prstClr val="black"/>
                </a:solidFill>
                <a:latin typeface="Aptos" panose="02110004020202020204"/>
              </a:rPr>
              <a:pPr defTabSz="1082650">
                <a:defRPr/>
              </a:pPr>
              <a:t>6</a:t>
            </a:fld>
            <a:endParaRPr lang="en-US" sz="210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3D1A78">
              <a:alpha val="30000"/>
            </a:srgbClr>
          </a:solidFill>
          <a:ln w="12700">
            <a:solidFill>
              <a:srgbClr val="3D1A7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2743200"/>
            <a:ext cx="3200400" cy="3200400"/>
          </a:xfrm>
          <a:prstGeom prst="ellipse">
            <a:avLst/>
          </a:prstGeom>
          <a:solidFill>
            <a:srgbClr val="6B35A8">
              <a:alpha val="25000"/>
            </a:srgbClr>
          </a:solidFill>
          <a:ln w="12700">
            <a:solidFill>
              <a:srgbClr val="6B35A8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315200" y="-457200"/>
            <a:ext cx="1828800" cy="1828800"/>
          </a:xfrm>
          <a:prstGeom prst="ellipse">
            <a:avLst/>
          </a:prstGeom>
          <a:solidFill>
            <a:srgbClr val="D4A843">
              <a:alpha val="40000"/>
            </a:srgbClr>
          </a:solidFill>
          <a:ln w="12700">
            <a:solidFill>
              <a:srgbClr val="D4A843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0" y="1005840"/>
            <a:ext cx="9144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kern="0" spc="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CORTINA DO EGO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0" y="23774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Visão da Doutrina Espírita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2743200" y="3063240"/>
            <a:ext cx="36576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0" y="32004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Consciência • Evolução • Amor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400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EXEMPLOS REAIS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 Ego no Cotidiano</a:t>
            </a:r>
            <a:endParaRPr lang="en-US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1261872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261872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3533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🏠  Família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7373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pai que nunca pede desculpas — o orgulho fala mais alto que o amor.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46120" y="1261872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3246120" y="1261872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383280" y="13533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💼  Trabalho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83280" y="17373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inveja silenciosa quando um colega é elogiado.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72200" y="1261872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172200" y="1261872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09360" y="1353312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📱  Redes Sociais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309360" y="1737360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Postamos para ser vistos. Comparamos para nos diminuir — ou elevar.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0040" y="3017520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0040" y="3017520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57200" y="31089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🙏  Religiosidade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3493008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ego se esconde até na devoção, julgando os 'menos evoluídos'.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46120" y="3017520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246120" y="3017520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383280" y="31089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💔  Afeto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83280" y="3493008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Amar com ego é querer que o outro se encaixe em nosso roteiro.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72200" y="3017520"/>
            <a:ext cx="2651760" cy="1554480"/>
          </a:xfrm>
          <a:prstGeom prst="rect">
            <a:avLst/>
          </a:prstGeom>
          <a:solidFill>
            <a:srgbClr val="1A2F45"/>
          </a:solidFill>
          <a:ln w="635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172200" y="3017520"/>
            <a:ext cx="26517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309360" y="31089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E8C97A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😤  Ofensa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309360" y="3493008"/>
            <a:ext cx="2377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somos criticados, o ego levanta muros em vez de pontes.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400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TRANSFORMAÇÃO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572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Como mudar nossos comportamentos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20040" y="12527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68680" y="12252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Exame de Consciência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15544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Antes de dormir: 'Agi por orgulho hoje?'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0040" y="2011680"/>
            <a:ext cx="4206240" cy="10973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21671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68680" y="21396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Pedir Desculpas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68680" y="24688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Sem justificativas. O ego sempre quer explicar.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2926080"/>
            <a:ext cx="4206240" cy="10973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0040" y="30815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68680" y="30540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Celebrar o Bem do Outro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33832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Transforme a inveja em alegria genuína.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3840480"/>
            <a:ext cx="4206240" cy="10973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0040" y="39959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68680" y="396849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Servir sem Ser Visto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68680" y="42976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bem por semana que ninguém saberá.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12527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05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5394960" y="122529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Escuta Real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394960" y="155448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Ouvir para entender, não para contra-atacar.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46320" y="2011680"/>
            <a:ext cx="4069080" cy="10973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46320" y="21671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06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394960" y="213969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Oração como Esvaziamento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94960" y="246888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Reconhecer nossa pequenez dissolve o </a:t>
            </a:r>
            <a:r>
              <a:rPr lang="en-US" sz="1100" i="1" dirty="0" err="1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orgulho</a:t>
            </a: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</a:p>
          <a:p>
            <a:pPr marL="0" indent="0" algn="l">
              <a:buNone/>
            </a:pPr>
            <a:r>
              <a:rPr lang="en-US" sz="1100" i="1" dirty="0" err="1">
                <a:solidFill>
                  <a:srgbClr val="D8CEBF"/>
                </a:solidFill>
                <a:latin typeface="Georgia" pitchFamily="34" charset="0"/>
              </a:rPr>
              <a:t>Pedir</a:t>
            </a:r>
            <a:r>
              <a:rPr lang="en-US" sz="1100" i="1" dirty="0">
                <a:solidFill>
                  <a:srgbClr val="D8CEBF"/>
                </a:solidFill>
                <a:latin typeface="Georgia" pitchFamily="34" charset="0"/>
              </a:rPr>
              <a:t> o </a:t>
            </a:r>
            <a:r>
              <a:rPr lang="en-US" sz="1100" i="1" dirty="0" err="1">
                <a:solidFill>
                  <a:srgbClr val="D8CEBF"/>
                </a:solidFill>
                <a:latin typeface="Georgia" pitchFamily="34" charset="0"/>
              </a:rPr>
              <a:t>dom</a:t>
            </a:r>
            <a:r>
              <a:rPr lang="en-US" sz="1100" i="1" dirty="0">
                <a:solidFill>
                  <a:srgbClr val="D8CEBF"/>
                </a:solidFill>
                <a:latin typeface="Georgia" pitchFamily="34" charset="0"/>
              </a:rPr>
              <a:t> de </a:t>
            </a:r>
            <a:r>
              <a:rPr lang="en-US" sz="1100" i="1" dirty="0" err="1">
                <a:solidFill>
                  <a:srgbClr val="D8CEBF"/>
                </a:solidFill>
                <a:latin typeface="Georgia" pitchFamily="34" charset="0"/>
              </a:rPr>
              <a:t>ver</a:t>
            </a:r>
            <a:r>
              <a:rPr lang="en-US" sz="1100" i="1" dirty="0">
                <a:solidFill>
                  <a:srgbClr val="D8CEBF"/>
                </a:solidFill>
                <a:latin typeface="Georgia" pitchFamily="34" charset="0"/>
              </a:rPr>
              <a:t> e </a:t>
            </a:r>
            <a:r>
              <a:rPr lang="en-US" sz="1100" i="1" dirty="0" err="1">
                <a:solidFill>
                  <a:srgbClr val="D8CEBF"/>
                </a:solidFill>
                <a:latin typeface="Georgia" pitchFamily="34" charset="0"/>
              </a:rPr>
              <a:t>compreender</a:t>
            </a:r>
            <a:r>
              <a:rPr lang="en-US" sz="1100" i="1" dirty="0">
                <a:solidFill>
                  <a:srgbClr val="D8CEBF"/>
                </a:solidFill>
                <a:latin typeface="Georgia" pitchFamily="34" charset="0"/>
              </a:rPr>
              <a:t>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2926080"/>
            <a:ext cx="4069080" cy="10973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46320" y="3081528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9A84C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07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5394960" y="305409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AF7F2"/>
                </a:solidFill>
                <a:latin typeface="Palatino Linotype" pitchFamily="34" charset="0"/>
                <a:ea typeface="Palatino Linotype" pitchFamily="34" charset="-122"/>
                <a:cs typeface="Palatino Linotype" pitchFamily="34" charset="-120"/>
              </a:rPr>
              <a:t>Ver o Espírito no Outro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394960" y="338328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8CE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'Esta alma, como eu, está numa jornada.'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636008" y="1188720"/>
            <a:ext cx="18288" cy="3520440"/>
          </a:xfrm>
          <a:prstGeom prst="rect">
            <a:avLst/>
          </a:prstGeom>
          <a:solidFill>
            <a:srgbClr val="2A4A6B"/>
          </a:solidFill>
          <a:ln w="12700">
            <a:solidFill>
              <a:srgbClr val="2A4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1A7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DD7D75-5B3D-A5A0-9FA6-1EC5212ED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FF5C323-0D4C-61AE-CD2C-DD728688B765}"/>
              </a:ext>
            </a:extLst>
          </p:cNvPr>
          <p:cNvSpPr/>
          <p:nvPr/>
        </p:nvSpPr>
        <p:spPr>
          <a:xfrm>
            <a:off x="-1371600" y="2743200"/>
            <a:ext cx="4572000" cy="4572000"/>
          </a:xfrm>
          <a:prstGeom prst="ellipse">
            <a:avLst/>
          </a:prstGeom>
          <a:solidFill>
            <a:srgbClr val="1A0A2E">
              <a:alpha val="40000"/>
            </a:srgbClr>
          </a:solidFill>
          <a:ln w="12700">
            <a:solidFill>
              <a:srgbClr val="1A0A2E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B31CBD6-B69F-3831-3894-9536BFEBC96A}"/>
              </a:ext>
            </a:extLst>
          </p:cNvPr>
          <p:cNvSpPr/>
          <p:nvPr/>
        </p:nvSpPr>
        <p:spPr>
          <a:xfrm>
            <a:off x="6400800" y="-1371600"/>
            <a:ext cx="3657600" cy="3657600"/>
          </a:xfrm>
          <a:prstGeom prst="ellipse">
            <a:avLst/>
          </a:prstGeom>
          <a:solidFill>
            <a:srgbClr val="D4A843">
              <a:alpha val="25000"/>
            </a:srgbClr>
          </a:solidFill>
          <a:ln w="12700">
            <a:solidFill>
              <a:srgbClr val="D4A843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3CE4D367-E68F-4699-DC03-5CC33BAF4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960" y="365760"/>
            <a:ext cx="640080" cy="6400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C6A2316-FB98-C7B9-7A37-54B1DE2121DA}"/>
              </a:ext>
            </a:extLst>
          </p:cNvPr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4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AMOR COMO SOLUCAO</a:t>
            </a:r>
            <a:endParaRPr lang="en-US" sz="1400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DE4D7782-6702-8A0C-3FDB-07ACEBAB8F69}"/>
              </a:ext>
            </a:extLst>
          </p:cNvPr>
          <p:cNvSpPr/>
          <p:nvPr/>
        </p:nvSpPr>
        <p:spPr>
          <a:xfrm>
            <a:off x="914400" y="1737360"/>
            <a:ext cx="7315200" cy="2194560"/>
          </a:xfrm>
          <a:prstGeom prst="rect">
            <a:avLst/>
          </a:prstGeom>
          <a:solidFill>
            <a:srgbClr val="FFFFFF">
              <a:alpha val="90000"/>
            </a:srgbClr>
          </a:solidFill>
          <a:ln w="19050">
            <a:solidFill>
              <a:srgbClr val="D4A843"/>
            </a:solidFill>
            <a:prstDash val="solid"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905E820-0BA7-44F0-1E3A-B55B3CB5F2EF}"/>
              </a:ext>
            </a:extLst>
          </p:cNvPr>
          <p:cNvSpPr/>
          <p:nvPr/>
        </p:nvSpPr>
        <p:spPr>
          <a:xfrm>
            <a:off x="822960" y="146304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72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582C9B3-7834-08AF-300A-E63D9604576F}"/>
              </a:ext>
            </a:extLst>
          </p:cNvPr>
          <p:cNvSpPr/>
          <p:nvPr/>
        </p:nvSpPr>
        <p:spPr>
          <a:xfrm>
            <a:off x="7955280" y="25603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</a:t>
            </a:r>
            <a:endParaRPr lang="en-US" sz="72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B2445F92-156E-4DDC-8D19-2187A8355A27}"/>
              </a:ext>
            </a:extLst>
          </p:cNvPr>
          <p:cNvSpPr/>
          <p:nvPr/>
        </p:nvSpPr>
        <p:spPr>
          <a:xfrm>
            <a:off x="1280160" y="1874520"/>
            <a:ext cx="66751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Jesus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ensinou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endParaRPr lang="en-US" sz="2000" i="1" dirty="0">
              <a:solidFill>
                <a:schemeClr val="accent2">
                  <a:lumMod val="75000"/>
                </a:schemeClr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 algn="ctr">
              <a:buNone/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“Amar a Deus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sobre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todas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as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coisas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proximo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mesmo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”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A7B6639-8B4B-526A-F6E8-CB29C010F106}"/>
              </a:ext>
            </a:extLst>
          </p:cNvPr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Procurando</a:t>
            </a:r>
            <a:r>
              <a:rPr lang="en-US" sz="1500" b="1" dirty="0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 outro no meu </a:t>
            </a: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centro</a:t>
            </a:r>
            <a:r>
              <a:rPr lang="en-US" sz="1500" b="1" dirty="0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</a:t>
            </a:r>
            <a:r>
              <a:rPr lang="en-US" sz="1500" b="1" dirty="0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encontro</a:t>
            </a:r>
            <a:r>
              <a:rPr lang="en-US" sz="1500" b="1" dirty="0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Deus </a:t>
            </a: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dentro</a:t>
            </a:r>
            <a:r>
              <a:rPr lang="en-US" sz="1500" b="1" dirty="0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 </a:t>
            </a:r>
            <a:r>
              <a:rPr lang="en-US" sz="1500" b="1" dirty="0" err="1">
                <a:solidFill>
                  <a:srgbClr val="E8D8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mim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794441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6400800" cy="6400800"/>
          </a:xfrm>
          <a:prstGeom prst="ellipse">
            <a:avLst/>
          </a:prstGeom>
          <a:solidFill>
            <a:srgbClr val="3D1A78">
              <a:alpha val="20000"/>
            </a:srgbClr>
          </a:solidFill>
          <a:ln w="12700">
            <a:solidFill>
              <a:srgbClr val="3D1A78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400800" y="2743200"/>
            <a:ext cx="3657600" cy="3657600"/>
          </a:xfrm>
          <a:prstGeom prst="ellipse">
            <a:avLst/>
          </a:prstGeom>
          <a:solidFill>
            <a:srgbClr val="D4A843">
              <a:alpha val="20000"/>
            </a:srgbClr>
          </a:solidFill>
          <a:ln w="12700">
            <a:solidFill>
              <a:srgbClr val="D4A843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0" y="274320"/>
            <a:ext cx="73152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10972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6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CONCLUSÃO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16916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Caminho é o Amor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1371600" y="2560320"/>
            <a:ext cx="6400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274320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ego, quando iluminado pelo amor e pela caridade, deixa de ser uma cortina e se torna uma janela — pela qual enxergamos Deus em cada ser que nos cerca.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14400" y="42062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"Amai-vos uns aos outros como Eu vos amei"</a:t>
            </a:r>
            <a:r>
              <a:rPr lang="en-US" sz="1400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— Jesus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0"/>
            <a:ext cx="8778240" cy="100584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É O EGO?</a:t>
            </a:r>
            <a:endParaRPr lang="en-US" sz="2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05156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37360" y="118872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Definição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1965960"/>
            <a:ext cx="8229600" cy="36576"/>
          </a:xfrm>
          <a:prstGeom prst="rect">
            <a:avLst/>
          </a:prstGeom>
          <a:solidFill>
            <a:srgbClr val="E8D8FF"/>
          </a:solidFill>
          <a:ln w="12700">
            <a:solidFill>
              <a:srgbClr val="E8D8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8640" y="2238863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Vem do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latim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simplesmente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ego é a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consciência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atual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o "eu de cada um" — aquilo que caracteriza a personalidade de cada indivíduo. É a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nossa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identidade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nesta</a:t>
            </a:r>
            <a:r>
              <a:rPr lang="en-US" sz="16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Encarnacao.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8640" y="3482095"/>
            <a:ext cx="8229600" cy="1417320"/>
          </a:xfrm>
          <a:prstGeom prst="rect">
            <a:avLst/>
          </a:prstGeom>
          <a:solidFill>
            <a:srgbClr val="3D1A78">
              <a:alpha val="12000"/>
            </a:srgbClr>
          </a:solidFill>
          <a:ln w="1905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703320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08760" y="3642115"/>
            <a:ext cx="7040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400" b="1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“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ser </a:t>
            </a:r>
            <a:r>
              <a:rPr lang="en-US" sz="1400" b="1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bom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um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evolucao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altruistas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humildes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realizamos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bem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pensamos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outros nao so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nos. Para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precisamos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nossa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alma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seja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educada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Iluminada.</a:t>
            </a:r>
          </a:p>
          <a:p>
            <a:pPr marL="0" indent="0">
              <a:buNone/>
            </a:pP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</a:t>
            </a:r>
            <a:r>
              <a:rPr lang="en-US" sz="1400" b="1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 </a:t>
            </a:r>
            <a:r>
              <a:rPr lang="en-US" sz="1400" b="1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destrutivo</a:t>
            </a:r>
            <a:r>
              <a:rPr lang="en-US" sz="1400" b="1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focamos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somente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gerando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orgulho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egoismo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vaidade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necessidade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dominar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</a:t>
            </a:r>
            <a:r>
              <a:rPr lang="en-US" sz="1400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outros.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5B85DE-333D-83EB-DB3A-58AD4546A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D18EA67-96D0-8F07-C23A-1D5CA602F88E}"/>
              </a:ext>
            </a:extLst>
          </p:cNvPr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8C31DE0-AF1F-F61B-C3F4-7417475CDB2F}"/>
              </a:ext>
            </a:extLst>
          </p:cNvPr>
          <p:cNvSpPr/>
          <p:nvPr/>
        </p:nvSpPr>
        <p:spPr>
          <a:xfrm>
            <a:off x="365760" y="0"/>
            <a:ext cx="8778240" cy="100584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2043677-36C8-9719-4723-2EF16323E6DB}"/>
              </a:ext>
            </a:extLst>
          </p:cNvPr>
          <p:cNvSpPr/>
          <p:nvPr/>
        </p:nvSpPr>
        <p:spPr>
          <a:xfrm>
            <a:off x="548640" y="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EGO x ESPIRITO</a:t>
            </a:r>
            <a:endParaRPr lang="en-US" sz="28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BE61AFC-7DDD-9E44-8FE9-E648C7C8B32A}"/>
              </a:ext>
            </a:extLst>
          </p:cNvPr>
          <p:cNvSpPr/>
          <p:nvPr/>
        </p:nvSpPr>
        <p:spPr>
          <a:xfrm>
            <a:off x="621992" y="1840230"/>
            <a:ext cx="8156247" cy="262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EGO- Centro da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nossa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consciencia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atual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identidade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personalidade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E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temporario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nasce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com o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atual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da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vida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atual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</a:p>
          <a:p>
            <a:pPr marL="0" indent="0">
              <a:buNone/>
            </a:pP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ESPIRITO- E a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nossa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essencia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verdadeira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e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eterna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. Guarda a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bagagem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de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vidas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passadas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,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conquistas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morais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e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virtudes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.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Experiencia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</a:rPr>
              <a:t>totalitaria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</a:rPr>
              <a:t>.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DB13805-2709-4217-5363-AAF6757774D2}"/>
              </a:ext>
            </a:extLst>
          </p:cNvPr>
          <p:cNvSpPr/>
          <p:nvPr/>
        </p:nvSpPr>
        <p:spPr>
          <a:xfrm>
            <a:off x="548640" y="1965960"/>
            <a:ext cx="8229600" cy="36576"/>
          </a:xfrm>
          <a:prstGeom prst="rect">
            <a:avLst/>
          </a:prstGeom>
          <a:solidFill>
            <a:srgbClr val="E8D8FF"/>
          </a:solidFill>
          <a:ln w="12700">
            <a:solidFill>
              <a:srgbClr val="E8D8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9C3165E5-4E79-FCE5-686C-E63668A3062F}"/>
              </a:ext>
            </a:extLst>
          </p:cNvPr>
          <p:cNvSpPr/>
          <p:nvPr/>
        </p:nvSpPr>
        <p:spPr>
          <a:xfrm>
            <a:off x="548640" y="210312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88F79683-D35F-43F6-CF66-BC5332BADE6A}"/>
              </a:ext>
            </a:extLst>
          </p:cNvPr>
          <p:cNvSpPr/>
          <p:nvPr/>
        </p:nvSpPr>
        <p:spPr>
          <a:xfrm>
            <a:off x="457200" y="2773435"/>
            <a:ext cx="8229600" cy="856883"/>
          </a:xfrm>
          <a:prstGeom prst="rect">
            <a:avLst/>
          </a:prstGeom>
          <a:solidFill>
            <a:srgbClr val="3D1A78">
              <a:alpha val="12000"/>
            </a:srgbClr>
          </a:solidFill>
          <a:ln w="1905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9BEAE990-29A0-1148-45FC-051829FD2998}"/>
              </a:ext>
            </a:extLst>
          </p:cNvPr>
          <p:cNvSpPr/>
          <p:nvPr/>
        </p:nvSpPr>
        <p:spPr>
          <a:xfrm>
            <a:off x="845067" y="2617515"/>
            <a:ext cx="7040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u="sng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ESPIRITO</a:t>
            </a:r>
            <a:r>
              <a:rPr lang="en-US" sz="1400" b="1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COMANDANTE DA NAVEGACAO</a:t>
            </a:r>
          </a:p>
          <a:p>
            <a:pPr marL="0" indent="0">
              <a:buNone/>
            </a:pPr>
            <a:endParaRPr lang="en-US" sz="1400" b="1" i="1" dirty="0">
              <a:solidFill>
                <a:srgbClr val="1A0A2E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b="1" i="1" u="sng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EGO</a:t>
            </a:r>
            <a:r>
              <a:rPr lang="en-US" sz="1400" b="1" i="1" dirty="0">
                <a:solidFill>
                  <a:srgbClr val="1A0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BARCO</a:t>
            </a:r>
            <a:endParaRPr lang="en-US" sz="1400" b="1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B5E0DFB-AEA4-758E-94FD-D1C64A3BEEE4}"/>
              </a:ext>
            </a:extLst>
          </p:cNvPr>
          <p:cNvSpPr/>
          <p:nvPr/>
        </p:nvSpPr>
        <p:spPr>
          <a:xfrm>
            <a:off x="676756" y="4354249"/>
            <a:ext cx="8156247" cy="262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temos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vicios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orgulho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eles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ligados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espirito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ego?</a:t>
            </a:r>
          </a:p>
          <a:p>
            <a:pPr marL="0" indent="0">
              <a:buNone/>
            </a:pP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ORGULHO SUPERFICIAL-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Ligado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a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materia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se dissolve</a:t>
            </a:r>
          </a:p>
          <a:p>
            <a:pPr marL="0" indent="0">
              <a:buNone/>
            </a:pP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ORGULHO COMO VICIO MORAL-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Acompanha</a:t>
            </a:r>
            <a:r>
              <a:rPr lang="en-US" sz="1600" b="1" dirty="0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 </a:t>
            </a:r>
            <a:r>
              <a:rPr lang="en-US" sz="1600" b="1" dirty="0" err="1">
                <a:solidFill>
                  <a:srgbClr val="3D1A7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espirito</a:t>
            </a: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endParaRPr lang="en-US" sz="1600" b="1" dirty="0">
              <a:solidFill>
                <a:srgbClr val="3D1A78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386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0"/>
            <a:ext cx="8778240" cy="914400"/>
          </a:xfrm>
          <a:prstGeom prst="rect">
            <a:avLst/>
          </a:prstGeom>
          <a:solidFill>
            <a:srgbClr val="1A0A2E"/>
          </a:solidFill>
          <a:ln w="12700">
            <a:solidFill>
              <a:srgbClr val="1A0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01168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TIPOS DE EGO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57200" y="1005840"/>
            <a:ext cx="8412480" cy="45720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48640" y="100584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 de Ego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108960" y="100584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Características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400800" y="100584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Efeito na Vida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57200" y="1463040"/>
            <a:ext cx="8412480" cy="1143000"/>
          </a:xfrm>
          <a:prstGeom prst="rect">
            <a:avLst/>
          </a:prstGeom>
          <a:solidFill>
            <a:srgbClr val="F3EEFF"/>
          </a:solidFill>
          <a:ln w="6350">
            <a:solidFill>
              <a:srgbClr val="D8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7200" y="1463040"/>
            <a:ext cx="128016" cy="11430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178308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188720" y="155448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Ego Inflado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3063240" y="1572768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Autoconfiança excessiva, arrogância, busca por reconhecimento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6355080" y="1572768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Relações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tensas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de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Resistência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críticas-rejeita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sofre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Toma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decisoes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impulsividade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457200" y="2651760"/>
            <a:ext cx="8412480" cy="1143000"/>
          </a:xfrm>
          <a:prstGeom prst="rect">
            <a:avLst/>
          </a:prstGeom>
          <a:solidFill>
            <a:srgbClr val="FFFFFF"/>
          </a:solidFill>
          <a:ln w="6350">
            <a:solidFill>
              <a:srgbClr val="D8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457200" y="2651760"/>
            <a:ext cx="128016" cy="1143000"/>
          </a:xfrm>
          <a:prstGeom prst="rect">
            <a:avLst/>
          </a:prstGeom>
          <a:solidFill>
            <a:srgbClr val="8B6E00"/>
          </a:solidFill>
          <a:ln w="12700">
            <a:solidFill>
              <a:srgbClr val="8B6E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" y="2971800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188720" y="27432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Ego Fragilizado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3063240" y="2761488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 autoestima, sensibilidade a rejeições, insegurança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6355080" y="2761488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Ansiedade, isolamento social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457200" y="3840480"/>
            <a:ext cx="8412480" cy="1143000"/>
          </a:xfrm>
          <a:prstGeom prst="rect">
            <a:avLst/>
          </a:prstGeom>
          <a:solidFill>
            <a:srgbClr val="F3EEFF"/>
          </a:solidFill>
          <a:ln w="6350">
            <a:solidFill>
              <a:srgbClr val="D8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8"/>
          <p:cNvSpPr/>
          <p:nvPr/>
        </p:nvSpPr>
        <p:spPr>
          <a:xfrm>
            <a:off x="457200" y="3840480"/>
            <a:ext cx="128016" cy="1143000"/>
          </a:xfrm>
          <a:prstGeom prst="rect">
            <a:avLst/>
          </a:prstGeom>
          <a:solidFill>
            <a:srgbClr val="1A8C5B"/>
          </a:solidFill>
          <a:ln w="12700">
            <a:solidFill>
              <a:srgbClr val="1A8C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" y="4160520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188720" y="393192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Ego Equilibrado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3063240" y="3950208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Autoconhecimento, autoaceitação, empatia</a:t>
            </a:r>
            <a:endParaRPr lang="en-US" sz="1100" dirty="0"/>
          </a:p>
        </p:txBody>
      </p:sp>
      <p:sp>
        <p:nvSpPr>
          <p:cNvPr id="27" name="Text 21"/>
          <p:cNvSpPr/>
          <p:nvPr/>
        </p:nvSpPr>
        <p:spPr>
          <a:xfrm>
            <a:off x="6355080" y="3950208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emocional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convivencia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harmoniosa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relacionamentos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Aceita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Toma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decisoes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objetividade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clareza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0"/>
            <a:ext cx="8778240" cy="1005840"/>
          </a:xfrm>
          <a:prstGeom prst="rect">
            <a:avLst/>
          </a:prstGeom>
          <a:solidFill>
            <a:srgbClr val="6B35A8"/>
          </a:solidFill>
          <a:ln w="12700">
            <a:solidFill>
              <a:srgbClr val="6B35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EGO COMO UMA CORTINA</a:t>
            </a:r>
            <a:endParaRPr lang="en-US" sz="2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188720"/>
            <a:ext cx="822960" cy="822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188720"/>
            <a:ext cx="7223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o ego não é iluminado, ele age como uma cortina que nos impede de ver a vida com clareza.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57200" y="2194560"/>
            <a:ext cx="26517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60" y="2331720"/>
            <a:ext cx="548640" cy="548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29260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Paixão por Si Mesmo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48640" y="3337560"/>
            <a:ext cx="2468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Somos apaixonados por nós mesmos e, por isso, ainda não enxergamos o outro com clareza e compaixão.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3291840" y="2194560"/>
            <a:ext cx="26517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2331720"/>
            <a:ext cx="548640" cy="54864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383280" y="29260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Visão Limitada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3383280" y="3337560"/>
            <a:ext cx="2468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ego inflamado distorce a percepção da realidade, fazendo-nos ver o mundo apenas pelo prisma dos nossos próprios interesses.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126480" y="2194560"/>
            <a:ext cx="265176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040" y="2331720"/>
            <a:ext cx="548640" cy="54864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217920" y="29260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Caminho da Luz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6217920" y="3337560"/>
            <a:ext cx="2468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iluminar o ego com o amor e a caridade, removemos a cortina e passamos a enxergar o próximo como a nós mesmos.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462272" cy="5143500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>
                <a:alpha val="1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681728" y="0"/>
            <a:ext cx="4462272" cy="5143500"/>
          </a:xfrm>
          <a:prstGeom prst="rect">
            <a:avLst/>
          </a:prstGeom>
          <a:solidFill>
            <a:srgbClr val="1A8C5B">
              <a:alpha val="12000"/>
            </a:srgbClr>
          </a:solidFill>
          <a:ln w="12700">
            <a:solidFill>
              <a:srgbClr val="1A8C5B">
                <a:alpha val="1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462272" y="0"/>
            <a:ext cx="219456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4462272" cy="914400"/>
          </a:xfrm>
          <a:prstGeom prst="rect">
            <a:avLst/>
          </a:prstGeom>
          <a:solidFill>
            <a:srgbClr val="C0392B">
              <a:alpha val="80000"/>
            </a:srgbClr>
          </a:solidFill>
          <a:ln w="12700">
            <a:solidFill>
              <a:srgbClr val="C0392B">
                <a:alpha val="8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681728" y="0"/>
            <a:ext cx="4462272" cy="914400"/>
          </a:xfrm>
          <a:prstGeom prst="rect">
            <a:avLst/>
          </a:prstGeom>
          <a:solidFill>
            <a:srgbClr val="1A8C5B">
              <a:alpha val="80000"/>
            </a:srgbClr>
          </a:solidFill>
          <a:ln w="12700">
            <a:solidFill>
              <a:srgbClr val="1A8C5B">
                <a:alpha val="8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1168"/>
            <a:ext cx="502920" cy="50292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201168"/>
            <a:ext cx="502920" cy="502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 MAL —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Egoismo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Fonte de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todos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os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vicios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+mn-ea"/>
                <a:cs typeface="+mn-cs"/>
              </a:rPr>
              <a:t>“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+mn-ea"/>
                <a:cs typeface="+mn-cs"/>
              </a:rPr>
              <a:t>Apego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+mn-ea"/>
                <a:cs typeface="+mn-cs"/>
              </a:rPr>
              <a:t> da alma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+mn-ea"/>
                <a:cs typeface="+mn-cs"/>
              </a:rPr>
              <a:t>ao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+mn-ea"/>
                <a:cs typeface="+mn-cs"/>
              </a:rPr>
              <a:t> pr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oprio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bem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”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522976" y="-118872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 BEM — Caridade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Fonte de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todas</a:t>
            </a:r>
            <a:r>
              <a:rPr lang="en-US" sz="1400" b="1" dirty="0">
                <a:solidFill>
                  <a:srgbClr val="FFFFFF"/>
                </a:solidFill>
                <a:latin typeface="Georgia" pitchFamily="34" charset="0"/>
              </a:rPr>
              <a:t> as </a:t>
            </a:r>
            <a:r>
              <a:rPr lang="en-US" sz="1400" b="1" dirty="0" err="1">
                <a:solidFill>
                  <a:srgbClr val="FFFFFF"/>
                </a:solidFill>
                <a:latin typeface="Georgia" pitchFamily="34" charset="0"/>
              </a:rPr>
              <a:t>virtudes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182880" y="1005840"/>
            <a:ext cx="4114800" cy="384048"/>
          </a:xfrm>
          <a:prstGeom prst="rect">
            <a:avLst/>
          </a:prstGeom>
          <a:solidFill>
            <a:srgbClr val="C0392B">
              <a:alpha val="50000"/>
            </a:srgbClr>
          </a:solidFill>
          <a:ln w="12700">
            <a:solidFill>
              <a:srgbClr val="C0392B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846320" y="1005840"/>
            <a:ext cx="3931920" cy="384048"/>
          </a:xfrm>
          <a:prstGeom prst="rect">
            <a:avLst/>
          </a:prstGeom>
          <a:solidFill>
            <a:srgbClr val="1A8C5B">
              <a:alpha val="50000"/>
            </a:srgbClr>
          </a:solidFill>
          <a:ln w="12700">
            <a:solidFill>
              <a:srgbClr val="1A8C5B">
                <a:alpha val="5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82880" y="10058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"So para mim"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4846320" y="10058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"Para todos"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182880" y="1508760"/>
            <a:ext cx="4114800" cy="457200"/>
          </a:xfrm>
          <a:prstGeom prst="rect">
            <a:avLst/>
          </a:prstGeom>
          <a:solidFill>
            <a:srgbClr val="C0392B">
              <a:alpha val="20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274320" y="15087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  Progresso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846320" y="1508760"/>
            <a:ext cx="3931920" cy="457200"/>
          </a:xfrm>
          <a:prstGeom prst="rect">
            <a:avLst/>
          </a:prstGeom>
          <a:solidFill>
            <a:srgbClr val="1A8C5B">
              <a:alpha val="20000"/>
            </a:srgbClr>
          </a:solidFill>
          <a:ln w="12700">
            <a:solidFill>
              <a:srgbClr val="1A8C5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4937760" y="15087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  Progresso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182880" y="2039112"/>
            <a:ext cx="4114800" cy="457200"/>
          </a:xfrm>
          <a:prstGeom prst="rect">
            <a:avLst/>
          </a:prstGeom>
          <a:solidFill>
            <a:srgbClr val="C0392B">
              <a:alpha val="20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274320" y="203911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  Bem-estar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4846320" y="2039112"/>
            <a:ext cx="3931920" cy="457200"/>
          </a:xfrm>
          <a:prstGeom prst="rect">
            <a:avLst/>
          </a:prstGeom>
          <a:solidFill>
            <a:srgbClr val="1A8C5B">
              <a:alpha val="20000"/>
            </a:srgbClr>
          </a:solidFill>
          <a:ln w="12700">
            <a:solidFill>
              <a:srgbClr val="1A8C5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4937760" y="2039112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  Bem-estar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9"/>
          <p:cNvSpPr/>
          <p:nvPr/>
        </p:nvSpPr>
        <p:spPr>
          <a:xfrm>
            <a:off x="182880" y="2569464"/>
            <a:ext cx="4114800" cy="457200"/>
          </a:xfrm>
          <a:prstGeom prst="rect">
            <a:avLst/>
          </a:prstGeom>
          <a:solidFill>
            <a:srgbClr val="C0392B">
              <a:alpha val="20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0"/>
          <p:cNvSpPr/>
          <p:nvPr/>
        </p:nvSpPr>
        <p:spPr>
          <a:xfrm>
            <a:off x="274320" y="2569464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  Felicidade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1"/>
          <p:cNvSpPr/>
          <p:nvPr/>
        </p:nvSpPr>
        <p:spPr>
          <a:xfrm>
            <a:off x="4846320" y="2569464"/>
            <a:ext cx="3931920" cy="457200"/>
          </a:xfrm>
          <a:prstGeom prst="rect">
            <a:avLst/>
          </a:prstGeom>
          <a:solidFill>
            <a:srgbClr val="1A8C5B">
              <a:alpha val="20000"/>
            </a:srgbClr>
          </a:solidFill>
          <a:ln w="12700">
            <a:solidFill>
              <a:srgbClr val="1A8C5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4937760" y="2569464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  Felicidade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3"/>
          <p:cNvSpPr/>
          <p:nvPr/>
        </p:nvSpPr>
        <p:spPr>
          <a:xfrm>
            <a:off x="182880" y="3099816"/>
            <a:ext cx="4114800" cy="457200"/>
          </a:xfrm>
          <a:prstGeom prst="rect">
            <a:avLst/>
          </a:prstGeom>
          <a:solidFill>
            <a:srgbClr val="C0392B">
              <a:alpha val="20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274320" y="3099816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X  Prosperidade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5"/>
          <p:cNvSpPr/>
          <p:nvPr/>
        </p:nvSpPr>
        <p:spPr>
          <a:xfrm>
            <a:off x="4846320" y="3099816"/>
            <a:ext cx="3931920" cy="457200"/>
          </a:xfrm>
          <a:prstGeom prst="rect">
            <a:avLst/>
          </a:prstGeom>
          <a:solidFill>
            <a:srgbClr val="1A8C5B">
              <a:alpha val="20000"/>
            </a:srgbClr>
          </a:solidFill>
          <a:ln w="12700">
            <a:solidFill>
              <a:srgbClr val="1A8C5B">
                <a:alpha val="4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6"/>
          <p:cNvSpPr/>
          <p:nvPr/>
        </p:nvSpPr>
        <p:spPr>
          <a:xfrm>
            <a:off x="4937760" y="3099816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  Prosperidade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7"/>
          <p:cNvSpPr/>
          <p:nvPr/>
        </p:nvSpPr>
        <p:spPr>
          <a:xfrm>
            <a:off x="182880" y="3657600"/>
            <a:ext cx="8778240" cy="1280160"/>
          </a:xfrm>
          <a:prstGeom prst="rect">
            <a:avLst/>
          </a:prstGeom>
          <a:solidFill>
            <a:srgbClr val="3D1A78">
              <a:alpha val="40000"/>
            </a:srgbClr>
          </a:solidFill>
          <a:ln w="15240">
            <a:solidFill>
              <a:srgbClr val="D4A84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3767328"/>
            <a:ext cx="502920" cy="502920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914400" y="3675888"/>
            <a:ext cx="7863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D4A84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 Origem Evolutiva do Mal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29"/>
          <p:cNvSpPr/>
          <p:nvPr/>
        </p:nvSpPr>
        <p:spPr>
          <a:xfrm>
            <a:off x="914400" y="4059936"/>
            <a:ext cx="786384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E8D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 primitivo ao Neandertal, ao Homo Sapiens: surgiu o egoi­smo e o orgulho. O instinto de conservacao se tornou impulso de intimidar o outro. Assim nasceu o Mal.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D1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5486400" cy="5486400"/>
          </a:xfrm>
          <a:prstGeom prst="ellipse">
            <a:avLst/>
          </a:prstGeom>
          <a:solidFill>
            <a:srgbClr val="1A0A2E">
              <a:alpha val="30000"/>
            </a:srgbClr>
          </a:solidFill>
          <a:ln w="12700">
            <a:solidFill>
              <a:srgbClr val="1A0A2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943600" y="2286000"/>
            <a:ext cx="4572000" cy="4572000"/>
          </a:xfrm>
          <a:prstGeom prst="ellipse">
            <a:avLst/>
          </a:prstGeom>
          <a:solidFill>
            <a:srgbClr val="D4A843">
              <a:alpha val="20000"/>
            </a:srgbClr>
          </a:solidFill>
          <a:ln w="12700">
            <a:solidFill>
              <a:srgbClr val="D4A843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758" y="119314"/>
            <a:ext cx="616483" cy="6164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60150" y="609993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EGO ILUMINADO- </a:t>
            </a:r>
            <a:r>
              <a:rPr lang="en-US" sz="28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</a:t>
            </a: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conseguir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939472" y="975753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meta não é aniquilar o ego, mas transformá-lo pela luz do Evangelho.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0080" y="2651760"/>
            <a:ext cx="3931920" cy="105156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2898648"/>
            <a:ext cx="502920" cy="502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25880" y="272491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Caridade Ativa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1325880" y="31089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Servir ao próximo como caminho de libertação do ego.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4937760" y="2651760"/>
            <a:ext cx="3931920" cy="105156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898648"/>
            <a:ext cx="502920" cy="5029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623560" y="272491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Amor Fraterno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623560" y="310896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 em cada ser humano um irmão em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evolução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 outro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nos.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40080" y="3840480"/>
            <a:ext cx="3931920" cy="105156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" y="4087368"/>
            <a:ext cx="502920" cy="50292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25880" y="391363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Humildade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1325880" y="4297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Reconhecer que somos sempre aprendizes na escola da vida.</a:t>
            </a:r>
            <a:endParaRPr lang="en-US" sz="1100" dirty="0"/>
          </a:p>
        </p:txBody>
      </p:sp>
      <p:sp>
        <p:nvSpPr>
          <p:cNvPr id="19" name="Shape 13"/>
          <p:cNvSpPr/>
          <p:nvPr/>
        </p:nvSpPr>
        <p:spPr>
          <a:xfrm>
            <a:off x="4937760" y="3840480"/>
            <a:ext cx="3931920" cy="105156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4087368"/>
            <a:ext cx="502920" cy="5029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623560" y="391363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Equilíbrio</a:t>
            </a:r>
            <a:endParaRPr lang="en-US" sz="1300" dirty="0"/>
          </a:p>
        </p:txBody>
      </p:sp>
      <p:sp>
        <p:nvSpPr>
          <p:cNvPr id="22" name="Text 15"/>
          <p:cNvSpPr/>
          <p:nvPr/>
        </p:nvSpPr>
        <p:spPr>
          <a:xfrm>
            <a:off x="5623560" y="429768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 ego destruído, nem ego inflado — mas iluminado.</a:t>
            </a:r>
            <a:endParaRPr lang="en-US" sz="1100" dirty="0"/>
          </a:p>
        </p:txBody>
      </p:sp>
      <p:sp>
        <p:nvSpPr>
          <p:cNvPr id="23" name="Shape 4">
            <a:extLst>
              <a:ext uri="{FF2B5EF4-FFF2-40B4-BE49-F238E27FC236}">
                <a16:creationId xmlns:a16="http://schemas.microsoft.com/office/drawing/2014/main" id="{0BA295C4-6191-AB20-9514-091B325E059D}"/>
              </a:ext>
            </a:extLst>
          </p:cNvPr>
          <p:cNvSpPr/>
          <p:nvPr/>
        </p:nvSpPr>
        <p:spPr>
          <a:xfrm>
            <a:off x="665152" y="1454781"/>
            <a:ext cx="3931920" cy="105156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980A39C6-45D2-A500-5EE2-9B02CC9F3030}"/>
              </a:ext>
            </a:extLst>
          </p:cNvPr>
          <p:cNvSpPr/>
          <p:nvPr/>
        </p:nvSpPr>
        <p:spPr>
          <a:xfrm>
            <a:off x="1234440" y="1579257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Autoconhecimento</a:t>
            </a:r>
            <a:endParaRPr lang="en-US" sz="1300" dirty="0"/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61B6A6B3-01A4-8177-F434-5AA6ED8F6871}"/>
              </a:ext>
            </a:extLst>
          </p:cNvPr>
          <p:cNvSpPr/>
          <p:nvPr/>
        </p:nvSpPr>
        <p:spPr>
          <a:xfrm>
            <a:off x="1234440" y="192024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A9A88B1D-D132-B40D-29DA-DE54D74F9618}"/>
              </a:ext>
            </a:extLst>
          </p:cNvPr>
          <p:cNvSpPr/>
          <p:nvPr/>
        </p:nvSpPr>
        <p:spPr>
          <a:xfrm>
            <a:off x="1234440" y="1980561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Reconhecer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tendências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próprio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ego com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honestidade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humildade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espiritual</a:t>
            </a:r>
            <a:r>
              <a:rPr lang="en-US" sz="1100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pic>
        <p:nvPicPr>
          <p:cNvPr id="27" name="Image 1" descr="preencoded.png">
            <a:extLst>
              <a:ext uri="{FF2B5EF4-FFF2-40B4-BE49-F238E27FC236}">
                <a16:creationId xmlns:a16="http://schemas.microsoft.com/office/drawing/2014/main" id="{981BC0B4-A5F0-6AEF-4BFC-032A828B5A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660" y="1761474"/>
            <a:ext cx="500708" cy="5007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514350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0"/>
            <a:ext cx="8778240" cy="868680"/>
          </a:xfrm>
          <a:prstGeom prst="rect">
            <a:avLst/>
          </a:prstGeom>
          <a:solidFill>
            <a:srgbClr val="3D1A78"/>
          </a:solidFill>
          <a:ln w="12700">
            <a:solidFill>
              <a:srgbClr val="3D1A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8288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0"/>
            <a:ext cx="7863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DICAS PRÁTICAS PARA UM EGO SAUDÁVEL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457200" y="96012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960120"/>
            <a:ext cx="2651760" cy="91440"/>
          </a:xfrm>
          <a:prstGeom prst="rect">
            <a:avLst/>
          </a:prstGeom>
          <a:solidFill>
            <a:srgbClr val="6B35A8"/>
          </a:solidFill>
          <a:ln w="12700">
            <a:solidFill>
              <a:srgbClr val="6B35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60" y="1124712"/>
            <a:ext cx="502920" cy="5029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167335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Auto-observação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548640" y="207568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Reflita sobre seus pensamentos e emoções, especialmente em situações difíceis.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3291840" y="96012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3291840" y="960120"/>
            <a:ext cx="2651760" cy="91440"/>
          </a:xfrm>
          <a:prstGeom prst="rect">
            <a:avLst/>
          </a:prstGeom>
          <a:solidFill>
            <a:srgbClr val="1A8C5B"/>
          </a:solidFill>
          <a:ln w="12700">
            <a:solidFill>
              <a:srgbClr val="1A8C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1124712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383280" y="167335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Aceite os Erros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3383280" y="207568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Errar é natural e essencial para o aprendizado. Não se puna excessivamente.</a:t>
            </a:r>
            <a:endParaRPr lang="en-US" sz="1000" dirty="0"/>
          </a:p>
        </p:txBody>
      </p:sp>
      <p:sp>
        <p:nvSpPr>
          <p:cNvPr id="16" name="Shape 11"/>
          <p:cNvSpPr/>
          <p:nvPr/>
        </p:nvSpPr>
        <p:spPr>
          <a:xfrm>
            <a:off x="6126480" y="96012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6126480" y="960120"/>
            <a:ext cx="2651760" cy="914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040" y="1124712"/>
            <a:ext cx="502920" cy="5029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17920" y="167335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Cultive a Empatia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6217920" y="207568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Coloque-se no lugar do outro para ampliar a compreensão e reduzir julgamentos.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457200" y="292608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457200" y="2926080"/>
            <a:ext cx="2651760" cy="914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8760" y="3090672"/>
            <a:ext cx="502920" cy="50292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48640" y="363931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Medite / Mindfulness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548640" y="404164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de atenção plena ajudam a desacelerar o fluxo mental e reduzir o ego exacerbado.</a:t>
            </a:r>
            <a:endParaRPr lang="en-US" sz="1000" dirty="0"/>
          </a:p>
        </p:txBody>
      </p:sp>
      <p:sp>
        <p:nvSpPr>
          <p:cNvPr id="26" name="Shape 19"/>
          <p:cNvSpPr/>
          <p:nvPr/>
        </p:nvSpPr>
        <p:spPr>
          <a:xfrm>
            <a:off x="3291840" y="292608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0"/>
          <p:cNvSpPr/>
          <p:nvPr/>
        </p:nvSpPr>
        <p:spPr>
          <a:xfrm>
            <a:off x="3291840" y="2926080"/>
            <a:ext cx="2651760" cy="91440"/>
          </a:xfrm>
          <a:prstGeom prst="rect">
            <a:avLst/>
          </a:prstGeom>
          <a:solidFill>
            <a:srgbClr val="6B35A8"/>
          </a:solidFill>
          <a:ln w="12700">
            <a:solidFill>
              <a:srgbClr val="6B35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3400" y="3090672"/>
            <a:ext cx="502920" cy="50292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3383280" y="363931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Feedbacks Construtivos</a:t>
            </a:r>
            <a:endParaRPr lang="en-US" sz="1200" dirty="0"/>
          </a:p>
        </p:txBody>
      </p:sp>
      <p:sp>
        <p:nvSpPr>
          <p:cNvPr id="30" name="Text 22"/>
          <p:cNvSpPr/>
          <p:nvPr/>
        </p:nvSpPr>
        <p:spPr>
          <a:xfrm>
            <a:off x="3383280" y="404164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Aprenda a ouvir críticas sem se sentir ameaçado.</a:t>
            </a:r>
            <a:endParaRPr lang="en-US" sz="1000" dirty="0"/>
          </a:p>
        </p:txBody>
      </p:sp>
      <p:sp>
        <p:nvSpPr>
          <p:cNvPr id="31" name="Shape 23"/>
          <p:cNvSpPr/>
          <p:nvPr/>
        </p:nvSpPr>
        <p:spPr>
          <a:xfrm>
            <a:off x="6126480" y="2926080"/>
            <a:ext cx="26517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8FF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4"/>
          <p:cNvSpPr/>
          <p:nvPr/>
        </p:nvSpPr>
        <p:spPr>
          <a:xfrm>
            <a:off x="6126480" y="2926080"/>
            <a:ext cx="2651760" cy="9144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8040" y="3090672"/>
            <a:ext cx="502920" cy="502920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6217920" y="363931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0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Desenvolva a Humildade</a:t>
            </a:r>
            <a:endParaRPr lang="en-US" sz="1200" dirty="0"/>
          </a:p>
        </p:txBody>
      </p:sp>
      <p:sp>
        <p:nvSpPr>
          <p:cNvPr id="35" name="Text 26"/>
          <p:cNvSpPr/>
          <p:nvPr/>
        </p:nvSpPr>
        <p:spPr>
          <a:xfrm>
            <a:off x="6217920" y="4041648"/>
            <a:ext cx="24688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Reconheça que não sabe tudo e esteja sempre aberto para continuar aprendendo.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914400"/>
            <a:ext cx="4572000" cy="4572000"/>
          </a:xfrm>
          <a:prstGeom prst="ellipse">
            <a:avLst/>
          </a:prstGeom>
          <a:solidFill>
            <a:srgbClr val="6B35A8">
              <a:alpha val="20000"/>
            </a:srgbClr>
          </a:solidFill>
          <a:ln w="12700">
            <a:solidFill>
              <a:srgbClr val="6B35A8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0"/>
            <a:ext cx="640080" cy="6400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13716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IDENTIFICAR MEU TIPO DE EGO?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5720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8D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Responda com sinceridade a estas perguntas: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65760" y="1417320"/>
            <a:ext cx="4023360" cy="74980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63624"/>
            <a:ext cx="438912" cy="4389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7552" y="1508760"/>
            <a:ext cx="3291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reajo a críticas ou feedbacks negativos?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4754880" y="1417320"/>
            <a:ext cx="4023360" cy="74980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E8D8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320" y="1563624"/>
            <a:ext cx="438912" cy="43891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376672" y="1508760"/>
            <a:ext cx="3291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 capaz de reconhecer meus erros sem medo ou vergonha exagerada?</a:t>
            </a:r>
            <a:endParaRPr lang="en-US" sz="1150" dirty="0"/>
          </a:p>
        </p:txBody>
      </p:sp>
      <p:sp>
        <p:nvSpPr>
          <p:cNvPr id="12" name="Shape 7"/>
          <p:cNvSpPr/>
          <p:nvPr/>
        </p:nvSpPr>
        <p:spPr>
          <a:xfrm>
            <a:off x="365760" y="2331720"/>
            <a:ext cx="4023360" cy="74980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2478024"/>
            <a:ext cx="438912" cy="43891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87552" y="2423160"/>
            <a:ext cx="3291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Tenho facilidade para aceitar elogios sem achar que devo retribuir de imediato?</a:t>
            </a:r>
            <a:endParaRPr lang="en-US" sz="1150" dirty="0"/>
          </a:p>
        </p:txBody>
      </p:sp>
      <p:sp>
        <p:nvSpPr>
          <p:cNvPr id="15" name="Shape 9"/>
          <p:cNvSpPr/>
          <p:nvPr/>
        </p:nvSpPr>
        <p:spPr>
          <a:xfrm>
            <a:off x="4754880" y="2331720"/>
            <a:ext cx="4023360" cy="74980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6B35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2478024"/>
            <a:ext cx="438912" cy="43891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376672" y="2423160"/>
            <a:ext cx="3291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sinto confortável com as diferenças de opinião?</a:t>
            </a:r>
            <a:endParaRPr lang="en-US" sz="1150" dirty="0"/>
          </a:p>
        </p:txBody>
      </p:sp>
      <p:sp>
        <p:nvSpPr>
          <p:cNvPr id="18" name="Shape 11"/>
          <p:cNvSpPr/>
          <p:nvPr/>
        </p:nvSpPr>
        <p:spPr>
          <a:xfrm>
            <a:off x="2286000" y="3246120"/>
            <a:ext cx="4572000" cy="74980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1A8C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7440" y="3392424"/>
            <a:ext cx="438912" cy="43891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2907792" y="3337560"/>
            <a:ext cx="3840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lido com falhas e frustrações?</a:t>
            </a:r>
            <a:endParaRPr lang="en-US" sz="1150" dirty="0"/>
          </a:p>
        </p:txBody>
      </p:sp>
      <p:sp>
        <p:nvSpPr>
          <p:cNvPr id="21" name="Shape 13"/>
          <p:cNvSpPr/>
          <p:nvPr/>
        </p:nvSpPr>
        <p:spPr>
          <a:xfrm>
            <a:off x="457200" y="4663440"/>
            <a:ext cx="8229600" cy="329184"/>
          </a:xfrm>
          <a:prstGeom prst="rect">
            <a:avLst/>
          </a:prstGeom>
          <a:solidFill>
            <a:srgbClr val="D4A843">
              <a:alpha val="22000"/>
            </a:srgbClr>
          </a:solidFill>
          <a:ln w="12700">
            <a:solidFill>
              <a:srgbClr val="D4A843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4"/>
          <p:cNvSpPr/>
          <p:nvPr/>
        </p:nvSpPr>
        <p:spPr>
          <a:xfrm>
            <a:off x="457200" y="4663440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Suas respostas revelam se seu ego está inflado, fragilizado ou equilibrado — base para o crescimento.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1059</Words>
  <Application>Microsoft Office PowerPoint</Application>
  <PresentationFormat>Apresentação na tela (16:9)</PresentationFormat>
  <Paragraphs>156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Georgia</vt:lpstr>
      <vt:lpstr>Palatino Linotype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Cortina do Ego</dc:title>
  <dc:subject>PptxGenJS Presentation</dc:subject>
  <dc:creator>PptxGenJS</dc:creator>
  <cp:lastModifiedBy>Andreia Vargas</cp:lastModifiedBy>
  <cp:revision>18</cp:revision>
  <cp:lastPrinted>2026-05-20T23:49:40Z</cp:lastPrinted>
  <dcterms:created xsi:type="dcterms:W3CDTF">2026-05-20T01:26:41Z</dcterms:created>
  <dcterms:modified xsi:type="dcterms:W3CDTF">2026-05-21T01:33:15Z</dcterms:modified>
</cp:coreProperties>
</file>