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34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3" r:id="rId6"/>
    <p:sldId id="262" r:id="rId7"/>
    <p:sldId id="289" r:id="rId8"/>
    <p:sldId id="264" r:id="rId9"/>
    <p:sldId id="265" r:id="rId10"/>
    <p:sldId id="266" r:id="rId11"/>
    <p:sldId id="268" r:id="rId12"/>
    <p:sldId id="267" r:id="rId13"/>
    <p:sldId id="269" r:id="rId14"/>
    <p:sldId id="288" r:id="rId15"/>
    <p:sldId id="278" r:id="rId16"/>
    <p:sldId id="280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9" r:id="rId26"/>
    <p:sldId id="281" r:id="rId27"/>
    <p:sldId id="283" r:id="rId28"/>
    <p:sldId id="282" r:id="rId29"/>
    <p:sldId id="284" r:id="rId30"/>
    <p:sldId id="287" r:id="rId31"/>
    <p:sldId id="285" r:id="rId32"/>
    <p:sldId id="286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7D6869-1C4E-4751-A984-8B6EE959431C}" v="3" dt="2026-03-18T23:46:53.8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52" d="100"/>
          <a:sy n="152" d="100"/>
        </p:scale>
        <p:origin x="604" y="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llaca Marcelo" userId="69bcedd2d1318b5d" providerId="LiveId" clId="{BA504101-7A99-4598-9096-F1B3CCF23ADB}"/>
    <pc:docChg chg="undo custSel addSld modSld">
      <pc:chgData name="Villaca Marcelo" userId="69bcedd2d1318b5d" providerId="LiveId" clId="{BA504101-7A99-4598-9096-F1B3CCF23ADB}" dt="2026-03-18T23:51:57.669" v="185" actId="20577"/>
      <pc:docMkLst>
        <pc:docMk/>
      </pc:docMkLst>
      <pc:sldChg chg="addSp delSp modSp add mod">
        <pc:chgData name="Villaca Marcelo" userId="69bcedd2d1318b5d" providerId="LiveId" clId="{BA504101-7A99-4598-9096-F1B3CCF23ADB}" dt="2026-03-18T23:51:57.669" v="185" actId="20577"/>
        <pc:sldMkLst>
          <pc:docMk/>
          <pc:sldMk cId="3770003573" sldId="288"/>
        </pc:sldMkLst>
        <pc:spChg chg="mod">
          <ac:chgData name="Villaca Marcelo" userId="69bcedd2d1318b5d" providerId="LiveId" clId="{BA504101-7A99-4598-9096-F1B3CCF23ADB}" dt="2026-03-18T23:39:31.577" v="148" actId="790"/>
          <ac:spMkLst>
            <pc:docMk/>
            <pc:sldMk cId="3770003573" sldId="288"/>
            <ac:spMk id="2" creationId="{2559A4EB-944F-221A-75BB-CBB2AA7CEAE0}"/>
          </ac:spMkLst>
        </pc:spChg>
        <pc:spChg chg="mod">
          <ac:chgData name="Villaca Marcelo" userId="69bcedd2d1318b5d" providerId="LiveId" clId="{BA504101-7A99-4598-9096-F1B3CCF23ADB}" dt="2026-03-18T23:51:57.669" v="185" actId="20577"/>
          <ac:spMkLst>
            <pc:docMk/>
            <pc:sldMk cId="3770003573" sldId="288"/>
            <ac:spMk id="3" creationId="{1DE091B3-4B55-2578-75D0-83F1190885DE}"/>
          </ac:spMkLst>
        </pc:spChg>
        <pc:spChg chg="add del mod">
          <ac:chgData name="Villaca Marcelo" userId="69bcedd2d1318b5d" providerId="LiveId" clId="{BA504101-7A99-4598-9096-F1B3CCF23ADB}" dt="2026-03-18T23:47:25.449" v="173"/>
          <ac:spMkLst>
            <pc:docMk/>
            <pc:sldMk cId="3770003573" sldId="288"/>
            <ac:spMk id="4" creationId="{F08DC741-F3B6-211C-7B74-089486DD2163}"/>
          </ac:spMkLst>
        </pc:spChg>
        <pc:spChg chg="add del mod">
          <ac:chgData name="Villaca Marcelo" userId="69bcedd2d1318b5d" providerId="LiveId" clId="{BA504101-7A99-4598-9096-F1B3CCF23ADB}" dt="2026-03-18T23:47:25.449" v="175"/>
          <ac:spMkLst>
            <pc:docMk/>
            <pc:sldMk cId="3770003573" sldId="288"/>
            <ac:spMk id="6" creationId="{C2417BB6-2DAA-4AD2-53C7-A6605710CDB9}"/>
          </ac:spMkLst>
        </pc:spChg>
        <pc:spChg chg="add mod">
          <ac:chgData name="Villaca Marcelo" userId="69bcedd2d1318b5d" providerId="LiveId" clId="{BA504101-7A99-4598-9096-F1B3CCF23ADB}" dt="2026-03-18T23:47:24.813" v="171" actId="1076"/>
          <ac:spMkLst>
            <pc:docMk/>
            <pc:sldMk cId="3770003573" sldId="288"/>
            <ac:spMk id="7" creationId="{68A6F503-7E72-FBD0-792E-095F99988B5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A0D0A9-4574-4649-9991-21EE6C7A2284}" type="datetimeFigureOut">
              <a:rPr lang="pt-BR" smtClean="0"/>
              <a:t>27/03/2026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4A48BE-EC29-4D8C-BED9-D15091D44F0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247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A (Slides 2–5, 7–8): Understanding habits &amp; how the brain learns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B (Slides 9–13): Practical steps to change inner patterns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B (Slides 9–13): Practical steps to change inner patterns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B (Slides 9–13): Practical steps to change inner patterns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06E12-3547-94FC-406D-F8F002A8A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31A42D-04DA-6C03-97AB-844063F9772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1402A5-CDAC-7D9C-EA9A-170DE35D95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Block B (Slides 9–13): Practical steps to change inner patterns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63D0FF-6192-2217-8065-821F959BF9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9102623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C (Slides 14–19): Will, memory &amp; moral transformation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C (Slides 14–19): Will, memory &amp; moral transformation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C (Slides 14–19): Will, memory &amp; moral transformation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C (Slides 14–19): Will, memory &amp; moral transformation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C (Slides 14–19): Will, memory &amp; moral transformation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C (Slides 14–19): Will, memory &amp; moral transformation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A (Slides 2–5, 7–8): Understanding habits &amp; how the brain learns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D (Slides 20–28): Integration + daily practice + closing &amp; prompts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D (Slides 20–28): Integration + daily practice + closing &amp; prompts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D (Slides 20–28): Integration + daily practice + closing &amp; prompts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D (Slides 20–28): Integration + daily practice + closing &amp; prompts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D (Slides 20–28): Integration + daily practice + closing &amp; prompts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D (Slides 20–28): Integration + daily practice + closing &amp; prompts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D (Slides 20–28): Integration + daily practice + closing &amp; prompts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D (Slides 20–28): Integration + daily practice + closing &amp; prompts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D (Slides 20–28): Integration + daily practice + closing &amp; prompts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A (Slides 2–5, 7–8): Understanding habits &amp; how the brain learns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A (Slides 2–5, 7–8): Understanding habits &amp; how the brain learns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A (Slides 2–5, 7–8): Understanding habits &amp; how the brain learns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9F533-D718-31E9-9F0A-837CB0FB1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E8D219-FAC5-CF89-3CCD-D948A42A54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BDA746-9AFC-066B-2449-142F2AED6C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A (Slides 2–5, 7–8): Understanding habits &amp; how the brain learns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36A508-4F1F-A20A-8866-30047EF3BC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097724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A (Slides 2–5, 7–8): Understanding habits &amp; how the brain learns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B (Slides 9–13): Practical steps to change inner patterns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Block B (Slides 9–13): Practical steps to change inner patterns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accent1">
                    <a:lumMod val="75000"/>
                  </a:schemeClr>
                </a:solidFill>
                <a:effectLst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1022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699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58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2984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257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06389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8904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277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522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519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430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583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89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288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403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62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263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5143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47" r:id="rId13"/>
    <p:sldLayoutId id="2147483848" r:id="rId14"/>
    <p:sldLayoutId id="2147483849" r:id="rId15"/>
    <p:sldLayoutId id="2147483850" r:id="rId16"/>
    <p:sldLayoutId id="214748385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794424"/>
            <a:ext cx="6180052" cy="179122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Inner Reform </a:t>
            </a:r>
            <a:r>
              <a:rPr dirty="0">
                <a:solidFill>
                  <a:schemeClr val="accent1">
                    <a:lumMod val="75000"/>
                  </a:schemeClr>
                </a:solidFill>
              </a:rPr>
              <a:t>&amp; Brain-change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565941"/>
            <a:ext cx="5270431" cy="1412828"/>
          </a:xfrm>
        </p:spPr>
        <p:txBody>
          <a:bodyPr>
            <a:normAutofit/>
          </a:bodyPr>
          <a:lstStyle/>
          <a:p>
            <a:r>
              <a:rPr sz="2200" dirty="0">
                <a:solidFill>
                  <a:schemeClr val="tx1"/>
                </a:solidFill>
              </a:rPr>
              <a:t>How neuroscience and psychology </a:t>
            </a:r>
            <a:r>
              <a:rPr lang="en-US" sz="2200" dirty="0">
                <a:solidFill>
                  <a:schemeClr val="tx1"/>
                </a:solidFill>
              </a:rPr>
              <a:t>reinforce the spiritual</a:t>
            </a:r>
            <a:r>
              <a:rPr sz="2200" dirty="0">
                <a:solidFill>
                  <a:schemeClr val="tx1"/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concept of "</a:t>
            </a:r>
            <a:r>
              <a:rPr sz="2200" dirty="0">
                <a:solidFill>
                  <a:schemeClr val="tx1"/>
                </a:solidFill>
              </a:rPr>
              <a:t>inner transformation</a:t>
            </a:r>
            <a:r>
              <a:rPr lang="en-US" sz="2200" dirty="0">
                <a:solidFill>
                  <a:schemeClr val="tx1"/>
                </a:solidFill>
              </a:rPr>
              <a:t>."</a:t>
            </a:r>
            <a:endParaRPr sz="2200" dirty="0">
              <a:solidFill>
                <a:schemeClr val="tx1"/>
              </a:solidFill>
            </a:endParaRPr>
          </a:p>
        </p:txBody>
      </p:sp>
      <p:pic>
        <p:nvPicPr>
          <p:cNvPr id="7" name="Imagem 6" descr="Forma&#10;&#10;O conteúdo gerado por IA pode estar incorreto.">
            <a:extLst>
              <a:ext uri="{FF2B5EF4-FFF2-40B4-BE49-F238E27FC236}">
                <a16:creationId xmlns:a16="http://schemas.microsoft.com/office/drawing/2014/main" id="{8E78E7BD-2866-DC62-1CD2-A0C51543B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5624" y="5173249"/>
            <a:ext cx="1370405" cy="14462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09E87B-2881-EF8F-1FEF-AF0898F84ACA}"/>
              </a:ext>
            </a:extLst>
          </p:cNvPr>
          <p:cNvSpPr txBox="1"/>
          <p:nvPr/>
        </p:nvSpPr>
        <p:spPr>
          <a:xfrm>
            <a:off x="684212" y="6063576"/>
            <a:ext cx="61048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Spiritist Society Towards the Light – March/April 2026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7259" y="2104908"/>
            <a:ext cx="8534400" cy="2475482"/>
          </a:xfrm>
        </p:spPr>
        <p:txBody>
          <a:bodyPr/>
          <a:lstStyle/>
          <a:p>
            <a:pPr marL="0" indent="0">
              <a:buNone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As soon as you notice the old loop, gently redirect attention to a wholesome action.</a:t>
            </a:r>
          </a:p>
          <a:p>
            <a:pPr marL="0" indent="0">
              <a:buNone/>
            </a:pPr>
            <a:r>
              <a:rPr sz="2200" b="1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Examples: </a:t>
            </a:r>
            <a:r>
              <a:rPr lang="en-US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elevate your thoughts, connect with “the positive”. All is energy…</a:t>
            </a: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prayer, breathing, service, a task, a calming walk, </a:t>
            </a:r>
            <a:r>
              <a:rPr lang="en-US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recurrence of </a:t>
            </a: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constructive conversation</a:t>
            </a:r>
            <a:r>
              <a:rPr lang="en-US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s</a:t>
            </a: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.</a:t>
            </a:r>
          </a:p>
        </p:txBody>
      </p:sp>
      <p:pic>
        <p:nvPicPr>
          <p:cNvPr id="5" name="Imagem 4" descr="Uma imagem contendo objeto, relógio&#10;&#10;O conteúdo gerado por IA pode estar incorreto.">
            <a:extLst>
              <a:ext uri="{FF2B5EF4-FFF2-40B4-BE49-F238E27FC236}">
                <a16:creationId xmlns:a16="http://schemas.microsoft.com/office/drawing/2014/main" id="{73F4A996-42D4-DDC2-1E10-DE8ACC3B5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5641" y="5400564"/>
            <a:ext cx="1258479" cy="120530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378A281-5D32-BB8B-779E-2D7A2F5E2399}"/>
              </a:ext>
            </a:extLst>
          </p:cNvPr>
          <p:cNvSpPr txBox="1">
            <a:spLocks/>
          </p:cNvSpPr>
          <p:nvPr/>
        </p:nvSpPr>
        <p:spPr>
          <a:xfrm>
            <a:off x="947259" y="684161"/>
            <a:ext cx="8226160" cy="59496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defRPr/>
            </a:pPr>
            <a:r>
              <a:rPr lang="en-US" sz="2400" b="1" cap="none">
                <a:latin typeface="+mn-lt"/>
                <a:ea typeface="+mn-ea"/>
                <a:cs typeface="+mn-cs"/>
              </a:rPr>
              <a:t>Changing Inner (moral) Patterns &amp; Rewiring the Mind</a:t>
            </a:r>
            <a:endParaRPr lang="en-US" sz="2400" cap="none" dirty="0">
              <a:latin typeface="+mn-lt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B84B3C-96BF-DFCE-C450-23340E395FB2}"/>
              </a:ext>
            </a:extLst>
          </p:cNvPr>
          <p:cNvSpPr txBox="1"/>
          <p:nvPr/>
        </p:nvSpPr>
        <p:spPr>
          <a:xfrm>
            <a:off x="10353801" y="289003"/>
            <a:ext cx="1372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Part 2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3A1659-DEAF-2F93-1589-FBA7C65AB8D0}"/>
              </a:ext>
            </a:extLst>
          </p:cNvPr>
          <p:cNvSpPr txBox="1"/>
          <p:nvPr/>
        </p:nvSpPr>
        <p:spPr>
          <a:xfrm>
            <a:off x="947259" y="1307055"/>
            <a:ext cx="61050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cap="none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Step 2: Refocus (response prevention)</a:t>
            </a:r>
            <a:endParaRPr lang="en-US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1FE5B8-858F-740F-F9AB-90E6718F578B}"/>
              </a:ext>
            </a:extLst>
          </p:cNvPr>
          <p:cNvSpPr txBox="1"/>
          <p:nvPr/>
        </p:nvSpPr>
        <p:spPr>
          <a:xfrm>
            <a:off x="1794196" y="5250509"/>
            <a:ext cx="582300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8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Why this helps: </a:t>
            </a:r>
            <a:br>
              <a:rPr lang="en-US" sz="18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</a:br>
            <a:r>
              <a:rPr lang="en-US" sz="1800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attention is the 'nutrition' of pathways (energy)—what you feed grows stronger.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9785" y="510435"/>
            <a:ext cx="8534400" cy="1507067"/>
          </a:xfrm>
        </p:spPr>
        <p:txBody>
          <a:bodyPr>
            <a:normAutofit/>
          </a:bodyPr>
          <a:lstStyle/>
          <a:p>
            <a:r>
              <a:rPr sz="2400" b="1" cap="none" dirty="0">
                <a:latin typeface="+mn-lt"/>
                <a:ea typeface="+mn-ea"/>
                <a:cs typeface="+mn-cs"/>
              </a:rPr>
              <a:t>Imagination</a:t>
            </a:r>
            <a:r>
              <a:rPr lang="en-US" sz="2400" b="1" cap="none" dirty="0">
                <a:latin typeface="+mn-lt"/>
                <a:ea typeface="+mn-ea"/>
                <a:cs typeface="+mn-cs"/>
              </a:rPr>
              <a:t> and Thinking</a:t>
            </a:r>
            <a:r>
              <a:rPr sz="2400" b="1" cap="none" dirty="0">
                <a:latin typeface="+mn-lt"/>
                <a:ea typeface="+mn-ea"/>
                <a:cs typeface="+mn-cs"/>
              </a:rPr>
              <a:t> </a:t>
            </a:r>
            <a:r>
              <a:rPr lang="en-US" sz="2400" b="1" cap="none" dirty="0">
                <a:latin typeface="+mn-lt"/>
                <a:ea typeface="+mn-ea"/>
                <a:cs typeface="+mn-cs"/>
              </a:rPr>
              <a:t>Leave Physical Traces – ALL IS ENERGY Inside and Outside the Body &amp; Mind </a:t>
            </a:r>
            <a:endParaRPr sz="2400" b="1" cap="none" dirty="0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9784" y="2147500"/>
            <a:ext cx="9236401" cy="4391086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Mental practice activates many of the same brain pathways as physical practice.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Repeated visualization can strengthen new responses (e.g., </a:t>
            </a:r>
            <a:r>
              <a:rPr lang="en-US"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be </a:t>
            </a:r>
            <a:r>
              <a:rPr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under stress</a:t>
            </a:r>
            <a:r>
              <a:rPr lang="en-US"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or cure from stress</a:t>
            </a:r>
            <a:r>
              <a:rPr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).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Bridge idea: the immaterial mind influences material brain structure through repetition</a:t>
            </a:r>
            <a:r>
              <a:rPr lang="en-US"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and energy/chemical transformation of DNA.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Faith/thoughts are the spiritual, moral conscious power to channel energy internally through the body structures to promote change.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Faith might also be the spiritual, moral conscious power to channel energy externally to the body to promote change. </a:t>
            </a:r>
          </a:p>
          <a:p>
            <a:endParaRPr sz="2200" dirty="0"/>
          </a:p>
        </p:txBody>
      </p:sp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0451FF89-949B-53D1-CFD2-13C42FC5F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1949" y="5355460"/>
            <a:ext cx="1205563" cy="13485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A61D5C-D917-D381-C9FF-71C1F822D2E2}"/>
              </a:ext>
            </a:extLst>
          </p:cNvPr>
          <p:cNvSpPr txBox="1"/>
          <p:nvPr/>
        </p:nvSpPr>
        <p:spPr>
          <a:xfrm>
            <a:off x="10353801" y="289003"/>
            <a:ext cx="1372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Part 2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7363" y="789022"/>
            <a:ext cx="8534400" cy="1507067"/>
          </a:xfrm>
        </p:spPr>
        <p:txBody>
          <a:bodyPr>
            <a:normAutofit/>
          </a:bodyPr>
          <a:lstStyle/>
          <a:p>
            <a:r>
              <a:rPr sz="2400" b="1" cap="none" dirty="0">
                <a:latin typeface="+mn-lt"/>
                <a:ea typeface="+mn-ea"/>
                <a:cs typeface="+mn-cs"/>
              </a:rPr>
              <a:t>Common Thinking Traps (Cognitive Distortions)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7363" y="1975980"/>
            <a:ext cx="8534400" cy="3615267"/>
          </a:xfrm>
        </p:spPr>
        <p:txBody>
          <a:bodyPr/>
          <a:lstStyle/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Common thinking traps and moral imperfections</a:t>
            </a: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Catastrophizing: 'This will end badly.'</a:t>
            </a: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Mind-reading: 'They must think I’m terrible.'</a:t>
            </a: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All-or-nothing: 'If I fail once, I’m a failure.’</a:t>
            </a:r>
          </a:p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“Inner Reform”, </a:t>
            </a:r>
            <a:r>
              <a:rPr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name</a:t>
            </a:r>
            <a:r>
              <a:rPr lang="en-US"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s</a:t>
            </a:r>
            <a:r>
              <a:rPr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 the distortion, then </a:t>
            </a:r>
            <a:r>
              <a:rPr lang="en-US"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chooses</a:t>
            </a:r>
            <a:r>
              <a:rPr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 a truer interpretation.</a:t>
            </a:r>
          </a:p>
        </p:txBody>
      </p:sp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B8ED7507-F1CF-C2DD-6B35-2BD8A18BB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4205" y="5126596"/>
            <a:ext cx="1113308" cy="15455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E824BA-5A42-493C-CF1F-4B996ABF788D}"/>
              </a:ext>
            </a:extLst>
          </p:cNvPr>
          <p:cNvSpPr txBox="1"/>
          <p:nvPr/>
        </p:nvSpPr>
        <p:spPr>
          <a:xfrm>
            <a:off x="10353801" y="289003"/>
            <a:ext cx="1372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Part 2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7362" y="538192"/>
            <a:ext cx="11177937" cy="839671"/>
          </a:xfrm>
        </p:spPr>
        <p:txBody>
          <a:bodyPr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lang="pt-BR" sz="2400" b="1" cap="none" dirty="0" err="1">
                <a:latin typeface="+mn-lt"/>
                <a:ea typeface="+mn-ea"/>
                <a:cs typeface="+mn-cs"/>
              </a:rPr>
              <a:t>Meditation</a:t>
            </a:r>
            <a:r>
              <a:rPr lang="pt-BR" sz="2400" b="1" cap="none" dirty="0">
                <a:latin typeface="+mn-lt"/>
                <a:ea typeface="+mn-ea"/>
                <a:cs typeface="+mn-cs"/>
              </a:rPr>
              <a:t> </a:t>
            </a:r>
            <a:r>
              <a:rPr lang="pt-BR" sz="2400" b="1" cap="none" dirty="0" err="1">
                <a:latin typeface="+mn-lt"/>
                <a:ea typeface="+mn-ea"/>
                <a:cs typeface="+mn-cs"/>
              </a:rPr>
              <a:t>is</a:t>
            </a:r>
            <a:r>
              <a:rPr lang="pt-BR" sz="2400" b="1" cap="none" dirty="0">
                <a:latin typeface="+mn-lt"/>
                <a:ea typeface="+mn-ea"/>
                <a:cs typeface="+mn-cs"/>
              </a:rPr>
              <a:t> a tool </a:t>
            </a:r>
            <a:r>
              <a:rPr lang="pt-BR" sz="2400" b="1" cap="none" dirty="0" err="1">
                <a:latin typeface="+mn-lt"/>
                <a:ea typeface="+mn-ea"/>
                <a:cs typeface="+mn-cs"/>
              </a:rPr>
              <a:t>to</a:t>
            </a:r>
            <a:r>
              <a:rPr lang="pt-BR" sz="2400" b="1" cap="none" dirty="0">
                <a:latin typeface="+mn-lt"/>
                <a:ea typeface="+mn-ea"/>
                <a:cs typeface="+mn-cs"/>
              </a:rPr>
              <a:t> implemente </a:t>
            </a:r>
            <a:r>
              <a:rPr lang="pt-BR" sz="2400" b="1" cap="none" dirty="0" err="1">
                <a:latin typeface="+mn-lt"/>
                <a:ea typeface="+mn-ea"/>
                <a:cs typeface="+mn-cs"/>
              </a:rPr>
              <a:t>Spiritsms</a:t>
            </a:r>
            <a:r>
              <a:rPr lang="pt-BR" sz="2400" b="1" cap="none" dirty="0">
                <a:latin typeface="+mn-lt"/>
                <a:ea typeface="+mn-ea"/>
                <a:cs typeface="+mn-cs"/>
              </a:rPr>
              <a:t> “</a:t>
            </a:r>
            <a:r>
              <a:rPr lang="pt-BR" sz="2400" b="1" cap="none" dirty="0" err="1">
                <a:latin typeface="+mn-lt"/>
                <a:ea typeface="+mn-ea"/>
                <a:cs typeface="+mn-cs"/>
              </a:rPr>
              <a:t>vigilance</a:t>
            </a:r>
            <a:r>
              <a:rPr lang="pt-BR" sz="2400" b="1" cap="none" dirty="0">
                <a:latin typeface="+mn-lt"/>
                <a:ea typeface="+mn-ea"/>
                <a:cs typeface="+mn-cs"/>
              </a:rPr>
              <a:t>” </a:t>
            </a:r>
            <a:r>
              <a:rPr lang="pt-BR" sz="2400" b="1" cap="none" dirty="0" err="1">
                <a:latin typeface="+mn-lt"/>
                <a:ea typeface="+mn-ea"/>
                <a:cs typeface="+mn-cs"/>
              </a:rPr>
              <a:t>or</a:t>
            </a:r>
            <a:r>
              <a:rPr lang="pt-BR" sz="2400" b="1" cap="none" dirty="0">
                <a:latin typeface="+mn-lt"/>
                <a:ea typeface="+mn-ea"/>
                <a:cs typeface="+mn-cs"/>
              </a:rPr>
              <a:t> self‑</a:t>
            </a:r>
            <a:r>
              <a:rPr lang="pt-BR" sz="2400" b="1" cap="none" dirty="0" err="1">
                <a:latin typeface="+mn-lt"/>
                <a:ea typeface="+mn-ea"/>
                <a:cs typeface="+mn-cs"/>
              </a:rPr>
              <a:t>examination</a:t>
            </a:r>
            <a:r>
              <a:rPr lang="pt-BR" sz="2400" b="1" cap="none" dirty="0">
                <a:latin typeface="+mn-lt"/>
                <a:ea typeface="+mn-ea"/>
                <a:cs typeface="+mn-cs"/>
              </a:rPr>
              <a:t> of </a:t>
            </a:r>
            <a:r>
              <a:rPr lang="pt-BR" sz="2400" b="1" cap="none" dirty="0" err="1">
                <a:latin typeface="+mn-lt"/>
                <a:ea typeface="+mn-ea"/>
                <a:cs typeface="+mn-cs"/>
              </a:rPr>
              <a:t>thoughts</a:t>
            </a:r>
            <a:r>
              <a:rPr lang="pt-BR" sz="2400" b="1" cap="none" dirty="0">
                <a:latin typeface="+mn-lt"/>
                <a:ea typeface="+mn-ea"/>
                <a:cs typeface="+mn-cs"/>
              </a:rPr>
              <a:t> </a:t>
            </a:r>
            <a:endParaRPr sz="2400" b="1" cap="none" dirty="0">
              <a:latin typeface="+mn-lt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7362" y="1772306"/>
            <a:ext cx="9637235" cy="1498600"/>
          </a:xfrm>
        </p:spPr>
        <p:txBody>
          <a:bodyPr>
            <a:normAutofit fontScale="25000" lnSpcReduction="20000"/>
          </a:bodyPr>
          <a:lstStyle/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US" sz="8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Meditation as neuroplastic training.</a:t>
            </a:r>
          </a:p>
          <a:p>
            <a:pPr marL="342900" marR="0" lvl="0" indent="-342900" fontAlgn="auto">
              <a:lnSpc>
                <a:spcPct val="110000"/>
              </a:lnSpc>
              <a:buFont typeface="Wingdings" panose="05000000000000000000" pitchFamily="2" charset="2"/>
              <a:buChar char="ü"/>
              <a:tabLst/>
              <a:defRPr/>
            </a:pPr>
            <a:r>
              <a:rPr lang="en-US" sz="8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By being “vigilant of our thoughts,” we are making the unconscious patterns conscious (i.e. our acting self based moral).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  <a:defRPr/>
            </a:pPr>
            <a:r>
              <a:rPr lang="en-US" sz="8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Gives the space to observe the “self” and realize that it may not </a:t>
            </a:r>
            <a:r>
              <a:rPr lang="en-US" sz="8800" b="1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reflect the real person we are.  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  <a:defRPr/>
            </a:pPr>
            <a:r>
              <a:rPr lang="en-US" sz="8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Opportunity to reflect on our “moral” that underpins thoughts and actions…chance to access our real self…train “the will”…that mobilizes and emanates energy internally (impact at cell/DNA level) and externally.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  <a:defRPr/>
            </a:pPr>
            <a:r>
              <a:rPr lang="en-US" sz="88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Observed reflection of our moral approach to life, allows us to change our will/thoughts/words/action materializing in our mind &amp; body our “inner reform”.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br>
              <a:rPr lang="en-US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</a:br>
            <a:endParaRPr sz="2200" dirty="0">
              <a:ln w="3175" cmpd="sng">
                <a:noFill/>
              </a:ln>
              <a:solidFill>
                <a:schemeClr val="bg1"/>
              </a:solidFill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5" name="Imagem 4" descr="Diagrama&#10;&#10;O conteúdo gerado por IA pode estar incorreto.">
            <a:extLst>
              <a:ext uri="{FF2B5EF4-FFF2-40B4-BE49-F238E27FC236}">
                <a16:creationId xmlns:a16="http://schemas.microsoft.com/office/drawing/2014/main" id="{DFC51D1F-BD92-65CC-82BF-E6F6D180A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2487" y="5472661"/>
            <a:ext cx="1174509" cy="12218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487E8E-7FD3-F459-08B5-2FD70F478972}"/>
              </a:ext>
            </a:extLst>
          </p:cNvPr>
          <p:cNvSpPr txBox="1"/>
          <p:nvPr/>
        </p:nvSpPr>
        <p:spPr>
          <a:xfrm>
            <a:off x="10353801" y="289003"/>
            <a:ext cx="1372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Part 2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940BD-58EE-C18D-817D-362A1051F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9A4EB-944F-221A-75BB-CBB2AA7CE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059" y="163470"/>
            <a:ext cx="11177937" cy="551145"/>
          </a:xfrm>
        </p:spPr>
        <p:txBody>
          <a:bodyPr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lang="en-US" sz="2400" b="1" cap="none" noProof="0" dirty="0">
                <a:latin typeface="+mn-lt"/>
                <a:ea typeface="+mn-ea"/>
                <a:cs typeface="+mn-cs"/>
              </a:rPr>
              <a:t>Conclusion</a:t>
            </a:r>
            <a:r>
              <a:rPr lang="pt-BR" sz="2400" b="1" cap="none" dirty="0">
                <a:latin typeface="+mn-lt"/>
                <a:ea typeface="+mn-ea"/>
                <a:cs typeface="+mn-cs"/>
              </a:rPr>
              <a:t> – “Inner Reform” as a </a:t>
            </a:r>
            <a:r>
              <a:rPr lang="en-US" sz="2400" b="1" cap="none" noProof="0" dirty="0">
                <a:latin typeface="+mn-lt"/>
                <a:ea typeface="+mn-ea"/>
                <a:cs typeface="+mn-cs"/>
              </a:rPr>
              <a:t>Conscious</a:t>
            </a:r>
            <a:r>
              <a:rPr lang="pt-BR" sz="2400" b="1" cap="none" dirty="0">
                <a:latin typeface="+mn-lt"/>
                <a:ea typeface="+mn-ea"/>
                <a:cs typeface="+mn-cs"/>
              </a:rPr>
              <a:t> </a:t>
            </a:r>
            <a:r>
              <a:rPr lang="en-US" sz="2400" b="1" cap="none" noProof="0" dirty="0">
                <a:latin typeface="+mn-lt"/>
                <a:ea typeface="+mn-ea"/>
                <a:cs typeface="+mn-cs"/>
              </a:rPr>
              <a:t>Practice of Transformation</a:t>
            </a:r>
            <a:endParaRPr sz="2400" b="1" cap="none" dirty="0">
              <a:latin typeface="+mn-lt"/>
              <a:ea typeface="+mn-ea"/>
              <a:cs typeface="+mn-cs"/>
            </a:endParaRPr>
          </a:p>
        </p:txBody>
      </p:sp>
      <p:pic>
        <p:nvPicPr>
          <p:cNvPr id="5" name="Imagem 4" descr="Diagrama&#10;&#10;O conteúdo gerado por IA pode estar incorreto.">
            <a:extLst>
              <a:ext uri="{FF2B5EF4-FFF2-40B4-BE49-F238E27FC236}">
                <a16:creationId xmlns:a16="http://schemas.microsoft.com/office/drawing/2014/main" id="{1336238A-C5EB-42A7-A22A-C3A26CD75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2487" y="5472661"/>
            <a:ext cx="1174509" cy="122186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8A6F503-7E72-FBD0-792E-095F99988B54}"/>
              </a:ext>
            </a:extLst>
          </p:cNvPr>
          <p:cNvSpPr txBox="1"/>
          <p:nvPr/>
        </p:nvSpPr>
        <p:spPr>
          <a:xfrm>
            <a:off x="11683845" y="5472661"/>
            <a:ext cx="313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362FA5-AD51-FE4E-8330-3B93968C40DB}"/>
              </a:ext>
            </a:extLst>
          </p:cNvPr>
          <p:cNvSpPr txBox="1"/>
          <p:nvPr/>
        </p:nvSpPr>
        <p:spPr>
          <a:xfrm>
            <a:off x="7422858" y="3439135"/>
            <a:ext cx="37383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800" b="1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True Change Requires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Persistence over insight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Practice over intention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Compassion over judgment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15168D-F1E8-C488-2503-70FB7C90C32D}"/>
              </a:ext>
            </a:extLst>
          </p:cNvPr>
          <p:cNvSpPr txBox="1"/>
          <p:nvPr/>
        </p:nvSpPr>
        <p:spPr>
          <a:xfrm>
            <a:off x="7422858" y="1704629"/>
            <a:ext cx="445140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800" b="1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Faith &amp; Will as Transformative Forces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Internally: shaping neural pathways, emotions, and biological expression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Externally: influencing our energetic presence and relationships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BB84EC-6E05-7CF0-5D55-F93D520CABFE}"/>
              </a:ext>
            </a:extLst>
          </p:cNvPr>
          <p:cNvSpPr txBox="1"/>
          <p:nvPr/>
        </p:nvSpPr>
        <p:spPr>
          <a:xfrm>
            <a:off x="644903" y="4901091"/>
            <a:ext cx="691357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800" b="1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Meditation &amp; Vigilance of Thought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Make the unconscious conscious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Interrupt automatic reactions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Strengthen the “will” aligned with higher moral values</a:t>
            </a:r>
            <a:br>
              <a:rPr lang="en-US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</a:br>
            <a:r>
              <a:rPr lang="en-US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Spiritist formula: Relabel → Refocus → Repeat → Elevate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ED921E-429A-105A-003A-4B79B6F480F1}"/>
              </a:ext>
            </a:extLst>
          </p:cNvPr>
          <p:cNvSpPr txBox="1"/>
          <p:nvPr/>
        </p:nvSpPr>
        <p:spPr>
          <a:xfrm>
            <a:off x="644904" y="3671551"/>
            <a:ext cx="50638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800" b="1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Neuroplasticity Confirms the Path</a:t>
            </a:r>
          </a:p>
          <a:p>
            <a:pPr>
              <a:buNone/>
            </a:pPr>
            <a:r>
              <a:rPr lang="en-US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Repeated attention + intention + action = rewiring of the brain and behavior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0BC800-C4A2-3A08-D831-D756BB350E7A}"/>
              </a:ext>
            </a:extLst>
          </p:cNvPr>
          <p:cNvSpPr txBox="1"/>
          <p:nvPr/>
        </p:nvSpPr>
        <p:spPr>
          <a:xfrm>
            <a:off x="644904" y="2228671"/>
            <a:ext cx="61050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800" b="1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What We Are Actually Changing </a:t>
            </a:r>
            <a:r>
              <a:rPr lang="en-US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- Many reactions come from conditioned neural patterns, not our true spiritual identity. Awareness separates the spirit (conscient will) from the habit (automatic mind).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375B4F-3226-E877-0B90-AAF084F6B736}"/>
              </a:ext>
            </a:extLst>
          </p:cNvPr>
          <p:cNvSpPr txBox="1"/>
          <p:nvPr/>
        </p:nvSpPr>
        <p:spPr>
          <a:xfrm>
            <a:off x="644904" y="1020825"/>
            <a:ext cx="57558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800" b="1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Inner reform is not abstract </a:t>
            </a:r>
            <a:r>
              <a:rPr lang="en-US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- It is a trainable, repeatable process supported by neuroscience and affirmed by Spiritist teachings.</a:t>
            </a:r>
          </a:p>
        </p:txBody>
      </p:sp>
    </p:spTree>
    <p:extLst>
      <p:ext uri="{BB962C8B-B14F-4D97-AF65-F5344CB8AC3E}">
        <p14:creationId xmlns:p14="http://schemas.microsoft.com/office/powerpoint/2010/main" val="37700035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778" y="230878"/>
            <a:ext cx="9814961" cy="1247620"/>
          </a:xfrm>
        </p:spPr>
        <p:txBody>
          <a:bodyPr>
            <a:normAutofit fontScale="90000"/>
          </a:bodyPr>
          <a:lstStyle/>
          <a:p>
            <a:r>
              <a:rPr lang="en-US" sz="4000" cap="none" dirty="0">
                <a:ln>
                  <a:noFill/>
                </a:ln>
                <a:latin typeface="Calibri"/>
              </a:rPr>
              <a:t>“Will”, resilience, intellectual and moral awareness: </a:t>
            </a:r>
            <a:r>
              <a:rPr lang="en-US" sz="4000" b="1" cap="none" dirty="0">
                <a:ln>
                  <a:noFill/>
                </a:ln>
                <a:latin typeface="Calibri"/>
              </a:rPr>
              <a:t>The Basis for “inner reform”</a:t>
            </a:r>
            <a:r>
              <a:rPr lang="en-US" sz="4000" cap="none" dirty="0">
                <a:ln>
                  <a:noFill/>
                </a:ln>
                <a:latin typeface="Calibri"/>
              </a:rPr>
              <a:t> </a:t>
            </a:r>
            <a:endParaRPr lang="pt-BR" sz="4000" cap="none" dirty="0">
              <a:ln>
                <a:noFill/>
              </a:ln>
              <a:latin typeface="Calibri"/>
            </a:endParaRPr>
          </a:p>
        </p:txBody>
      </p:sp>
      <p:pic>
        <p:nvPicPr>
          <p:cNvPr id="5" name="Imagem 4" descr="Desenho de uma pessoa&#10;&#10;O conteúdo gerado por IA pode estar incorreto.">
            <a:extLst>
              <a:ext uri="{FF2B5EF4-FFF2-40B4-BE49-F238E27FC236}">
                <a16:creationId xmlns:a16="http://schemas.microsoft.com/office/drawing/2014/main" id="{CC1FD12F-A741-3F56-6D7F-4F437A39E2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2632" y="5128522"/>
            <a:ext cx="1112457" cy="1498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DB9072-B292-5F8E-FBFF-66654B4FCE5E}"/>
              </a:ext>
            </a:extLst>
          </p:cNvPr>
          <p:cNvSpPr txBox="1"/>
          <p:nvPr/>
        </p:nvSpPr>
        <p:spPr>
          <a:xfrm>
            <a:off x="10353801" y="289003"/>
            <a:ext cx="1372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Part 3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9D64AB-8658-CE2C-74CB-A6DD0CDD43F3}"/>
              </a:ext>
            </a:extLst>
          </p:cNvPr>
          <p:cNvSpPr txBox="1"/>
          <p:nvPr/>
        </p:nvSpPr>
        <p:spPr>
          <a:xfrm>
            <a:off x="6583963" y="1837820"/>
            <a:ext cx="4233642" cy="372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fontAlgn="auto">
              <a:lnSpc>
                <a:spcPct val="110000"/>
              </a:lnSpc>
              <a:buFont typeface="Wingdings" panose="05000000000000000000" pitchFamily="2" charset="2"/>
              <a:buChar char="ü"/>
              <a:tabLst/>
              <a:defRPr/>
            </a:pPr>
            <a:r>
              <a:rPr lang="pt-BR" sz="18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Sleep</a:t>
            </a:r>
            <a:r>
              <a:rPr lang="pt-B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</a:t>
            </a:r>
            <a:r>
              <a:rPr lang="pt-BR" sz="18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and</a:t>
            </a:r>
            <a:r>
              <a:rPr lang="pt-B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Learning- </a:t>
            </a:r>
            <a:r>
              <a:rPr lang="en-US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Sleep consolidates emotional and cognitive learning</a:t>
            </a:r>
          </a:p>
          <a:p>
            <a:pPr marL="342900" marR="0" lvl="0" indent="-342900" fontAlgn="auto">
              <a:lnSpc>
                <a:spcPct val="110000"/>
              </a:lnSpc>
              <a:buFont typeface="Wingdings" panose="05000000000000000000" pitchFamily="2" charset="2"/>
              <a:buChar char="ü"/>
              <a:tabLst/>
              <a:defRPr/>
            </a:pPr>
            <a:endParaRPr lang="en-US" sz="1800" dirty="0">
              <a:ln w="3175" cmpd="sng">
                <a:noFill/>
              </a:ln>
              <a:solidFill>
                <a:schemeClr val="bg1"/>
              </a:solidFill>
              <a:latin typeface="Century Gothic" panose="020B0502020202020204"/>
              <a:ea typeface="+mj-ea"/>
              <a:cs typeface="+mj-cs"/>
            </a:endParaRPr>
          </a:p>
          <a:p>
            <a:pPr marL="342900" marR="0" lvl="0" indent="-342900" fontAlgn="auto">
              <a:lnSpc>
                <a:spcPct val="110000"/>
              </a:lnSpc>
              <a:buFont typeface="Wingdings" panose="05000000000000000000" pitchFamily="2" charset="2"/>
              <a:buChar char="ü"/>
              <a:tabLst/>
              <a:defRPr/>
            </a:pPr>
            <a:r>
              <a:rPr lang="pt-B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“Will” </a:t>
            </a:r>
            <a:r>
              <a:rPr lang="pt-BR" sz="18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and</a:t>
            </a:r>
            <a:r>
              <a:rPr lang="pt-B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Discipline - </a:t>
            </a:r>
            <a:r>
              <a:rPr lang="pt-BR" sz="18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Persistence</a:t>
            </a:r>
            <a:r>
              <a:rPr lang="pt-B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</a:t>
            </a:r>
            <a:r>
              <a:rPr lang="pt-BR" sz="18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transforms</a:t>
            </a:r>
            <a:r>
              <a:rPr lang="pt-B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</a:t>
            </a:r>
            <a:r>
              <a:rPr lang="pt-BR" sz="18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habits</a:t>
            </a:r>
            <a:r>
              <a:rPr lang="pt-B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</a:t>
            </a:r>
            <a:r>
              <a:rPr lang="pt-BR" sz="18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and</a:t>
            </a:r>
            <a:r>
              <a:rPr lang="pt-B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moral tendencies</a:t>
            </a:r>
          </a:p>
          <a:p>
            <a:pPr marL="342900" marR="0" lvl="0" indent="-342900" fontAlgn="auto">
              <a:lnSpc>
                <a:spcPct val="110000"/>
              </a:lnSpc>
              <a:buFont typeface="Wingdings" panose="05000000000000000000" pitchFamily="2" charset="2"/>
              <a:buChar char="ü"/>
              <a:tabLst/>
              <a:defRPr/>
            </a:pPr>
            <a:endParaRPr lang="pt-BR" sz="1800" dirty="0">
              <a:ln w="3175" cmpd="sng">
                <a:noFill/>
              </a:ln>
              <a:solidFill>
                <a:schemeClr val="bg1"/>
              </a:solidFill>
              <a:latin typeface="Century Gothic" panose="020B0502020202020204"/>
              <a:ea typeface="+mj-ea"/>
              <a:cs typeface="+mj-cs"/>
            </a:endParaRPr>
          </a:p>
          <a:p>
            <a:pPr marL="342900" marR="0" lvl="0" indent="-342900" fontAlgn="auto">
              <a:lnSpc>
                <a:spcPct val="110000"/>
              </a:lnSpc>
              <a:buFont typeface="Wingdings" panose="05000000000000000000" pitchFamily="2" charset="2"/>
              <a:buChar char="ü"/>
              <a:tabLst/>
              <a:defRPr/>
            </a:pPr>
            <a:r>
              <a:rPr lang="pt-BR" sz="18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Transforming</a:t>
            </a:r>
            <a:r>
              <a:rPr lang="pt-B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</a:t>
            </a:r>
            <a:r>
              <a:rPr lang="pt-BR" sz="18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Ghosts</a:t>
            </a:r>
            <a:r>
              <a:rPr lang="pt-B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</a:t>
            </a:r>
            <a:r>
              <a:rPr lang="pt-BR" sz="18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into</a:t>
            </a:r>
            <a:r>
              <a:rPr lang="pt-B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</a:t>
            </a:r>
            <a:r>
              <a:rPr lang="pt-BR" sz="18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Ancestors</a:t>
            </a:r>
            <a:r>
              <a:rPr lang="pt-B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- </a:t>
            </a:r>
            <a:r>
              <a:rPr lang="en-US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Integrating unconscious patterns into wisdom.</a:t>
            </a:r>
            <a:endParaRPr lang="en-US" sz="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1FF4BC-41D1-CB9A-D994-11870813E394}"/>
              </a:ext>
            </a:extLst>
          </p:cNvPr>
          <p:cNvSpPr txBox="1"/>
          <p:nvPr/>
        </p:nvSpPr>
        <p:spPr>
          <a:xfrm>
            <a:off x="825267" y="1837820"/>
            <a:ext cx="5051222" cy="4637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US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Science progressively aligns with Spiritism to explain how “inner reform” operates — ”will” and resilience transform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en-US" sz="1800" dirty="0">
              <a:ln w="3175" cmpd="sng">
                <a:noFill/>
              </a:ln>
              <a:solidFill>
                <a:schemeClr val="bg1"/>
              </a:solidFill>
              <a:latin typeface="Century Gothic" panose="020B0502020202020204"/>
              <a:ea typeface="+mj-ea"/>
              <a:cs typeface="+mj-cs"/>
            </a:endParaRPr>
          </a:p>
          <a:p>
            <a:pPr marL="342900" marR="0" lvl="0" indent="-342900" fontAlgn="auto">
              <a:lnSpc>
                <a:spcPct val="110000"/>
              </a:lnSpc>
              <a:buFont typeface="Wingdings" panose="05000000000000000000" pitchFamily="2" charset="2"/>
              <a:buChar char="ü"/>
              <a:tabLst/>
              <a:defRPr/>
            </a:pPr>
            <a:r>
              <a:rPr lang="en-US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Short‑Term to Long‑Term Memory - Proteins and synaptic strengthening create lasting learning.</a:t>
            </a:r>
          </a:p>
          <a:p>
            <a:pPr marL="342900" marR="0" lvl="0" indent="-342900" fontAlgn="auto">
              <a:lnSpc>
                <a:spcPct val="110000"/>
              </a:lnSpc>
              <a:buFont typeface="Wingdings" panose="05000000000000000000" pitchFamily="2" charset="2"/>
              <a:buChar char="ü"/>
              <a:tabLst/>
              <a:defRPr/>
            </a:pPr>
            <a:endParaRPr lang="en-US" sz="1800" dirty="0">
              <a:ln w="3175" cmpd="sng">
                <a:noFill/>
              </a:ln>
              <a:solidFill>
                <a:schemeClr val="bg1"/>
              </a:solidFill>
              <a:latin typeface="Century Gothic" panose="020B0502020202020204"/>
              <a:ea typeface="+mj-ea"/>
              <a:cs typeface="+mj-cs"/>
            </a:endParaRPr>
          </a:p>
          <a:p>
            <a:pPr marL="342900" marR="0" lvl="0" indent="-342900" fontAlgn="auto">
              <a:lnSpc>
                <a:spcPct val="110000"/>
              </a:lnSpc>
              <a:buFont typeface="Wingdings" panose="05000000000000000000" pitchFamily="2" charset="2"/>
              <a:buChar char="ü"/>
              <a:tabLst/>
              <a:defRPr/>
            </a:pPr>
            <a:r>
              <a:rPr lang="pt-B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Genes </a:t>
            </a:r>
            <a:r>
              <a:rPr lang="pt-BR" sz="18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and</a:t>
            </a:r>
            <a:r>
              <a:rPr lang="pt-B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</a:t>
            </a:r>
            <a:r>
              <a:rPr lang="pt-BR" sz="18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Lasting</a:t>
            </a:r>
            <a:r>
              <a:rPr lang="pt-B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Learning - </a:t>
            </a:r>
            <a:r>
              <a:rPr lang="fr-FR" sz="18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Experience</a:t>
            </a:r>
            <a:r>
              <a:rPr lang="fr-F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influences </a:t>
            </a:r>
            <a:r>
              <a:rPr lang="fr-FR" sz="18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gene</a:t>
            </a:r>
            <a:r>
              <a:rPr lang="fr-F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expression in </a:t>
            </a:r>
            <a:r>
              <a:rPr lang="fr-FR" sz="18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neurons</a:t>
            </a:r>
            <a:r>
              <a:rPr lang="fr-F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.</a:t>
            </a:r>
          </a:p>
          <a:p>
            <a:pPr marL="342900" marR="0" lvl="0" indent="-342900" fontAlgn="auto">
              <a:lnSpc>
                <a:spcPct val="110000"/>
              </a:lnSpc>
              <a:buFont typeface="Wingdings" panose="05000000000000000000" pitchFamily="2" charset="2"/>
              <a:buChar char="ü"/>
              <a:tabLst/>
              <a:defRPr/>
            </a:pPr>
            <a:endParaRPr lang="fr-FR" sz="1800" dirty="0">
              <a:ln w="3175" cmpd="sng">
                <a:noFill/>
              </a:ln>
              <a:solidFill>
                <a:schemeClr val="bg1"/>
              </a:solidFill>
              <a:latin typeface="Century Gothic" panose="020B0502020202020204"/>
              <a:ea typeface="+mj-ea"/>
              <a:cs typeface="+mj-cs"/>
            </a:endParaRPr>
          </a:p>
          <a:p>
            <a:pPr marL="342900" marR="0" lvl="0" indent="-342900" fontAlgn="auto">
              <a:lnSpc>
                <a:spcPct val="110000"/>
              </a:lnSpc>
              <a:buFont typeface="Wingdings" panose="05000000000000000000" pitchFamily="2" charset="2"/>
              <a:buChar char="ü"/>
              <a:tabLst/>
              <a:defRPr/>
            </a:pPr>
            <a:r>
              <a:rPr lang="pt-BR" sz="18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Implicit</a:t>
            </a:r>
            <a:r>
              <a:rPr lang="pt-B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</a:t>
            </a:r>
            <a:r>
              <a:rPr lang="pt-BR" sz="18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vs</a:t>
            </a:r>
            <a:r>
              <a:rPr lang="pt-B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</a:t>
            </a:r>
            <a:r>
              <a:rPr lang="pt-BR" sz="18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Explicit</a:t>
            </a:r>
            <a:r>
              <a:rPr lang="pt-B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</a:t>
            </a:r>
            <a:r>
              <a:rPr lang="pt-BR" sz="18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Memory</a:t>
            </a:r>
            <a:r>
              <a:rPr lang="pt-B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– </a:t>
            </a:r>
            <a:r>
              <a:rPr lang="pt-BR" sz="18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Habits</a:t>
            </a:r>
            <a:r>
              <a:rPr lang="pt-B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, </a:t>
            </a:r>
            <a:r>
              <a:rPr lang="pt-BR" sz="18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instincts</a:t>
            </a:r>
            <a:r>
              <a:rPr lang="pt-B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, impulses </a:t>
            </a:r>
            <a:r>
              <a:rPr lang="pt-BR" sz="18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vs</a:t>
            </a:r>
            <a:r>
              <a:rPr lang="pt-B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</a:t>
            </a:r>
            <a:r>
              <a:rPr lang="pt-BR" sz="18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conscious</a:t>
            </a:r>
            <a:r>
              <a:rPr lang="pt-B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</a:t>
            </a:r>
            <a:r>
              <a:rPr lang="pt-BR" sz="18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recollection</a:t>
            </a:r>
            <a:r>
              <a:rPr lang="pt-BR" sz="18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27" y="419622"/>
            <a:ext cx="8534400" cy="1161907"/>
          </a:xfrm>
        </p:spPr>
        <p:txBody>
          <a:bodyPr>
            <a:normAutofit/>
          </a:bodyPr>
          <a:lstStyle/>
          <a:p>
            <a:r>
              <a:rPr cap="none" dirty="0">
                <a:ln>
                  <a:noFill/>
                </a:ln>
                <a:latin typeface="Calibri"/>
              </a:rPr>
              <a:t>Why </a:t>
            </a:r>
            <a:r>
              <a:rPr lang="en-US" cap="none" dirty="0">
                <a:ln>
                  <a:noFill/>
                </a:ln>
                <a:latin typeface="Calibri"/>
              </a:rPr>
              <a:t>"</a:t>
            </a:r>
            <a:r>
              <a:rPr cap="none" dirty="0">
                <a:ln>
                  <a:noFill/>
                </a:ln>
                <a:latin typeface="Calibri"/>
              </a:rPr>
              <a:t>Will</a:t>
            </a:r>
            <a:r>
              <a:rPr lang="en-US" cap="none" dirty="0">
                <a:ln>
                  <a:noFill/>
                </a:ln>
                <a:latin typeface="Calibri"/>
              </a:rPr>
              <a:t>"</a:t>
            </a:r>
            <a:r>
              <a:rPr cap="none" dirty="0">
                <a:ln>
                  <a:noFill/>
                </a:ln>
                <a:latin typeface="Calibri"/>
              </a:rPr>
              <a:t> Matters</a:t>
            </a:r>
            <a:r>
              <a:rPr lang="en-US" cap="none" dirty="0">
                <a:ln>
                  <a:noFill/>
                </a:ln>
                <a:latin typeface="Calibri"/>
              </a:rPr>
              <a:t>?</a:t>
            </a:r>
            <a:endParaRPr cap="none" dirty="0">
              <a:ln>
                <a:noFill/>
              </a:ln>
              <a:latin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2727" y="1440494"/>
            <a:ext cx="8848095" cy="2338746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Change is rarely one insight—it is many repetitions.</a:t>
            </a:r>
            <a:endParaRPr lang="en-US" sz="2200" dirty="0">
              <a:ln w="3175" cmpd="sng">
                <a:noFill/>
              </a:ln>
              <a:solidFill>
                <a:schemeClr val="bg1"/>
              </a:solidFill>
              <a:latin typeface="Century Gothic" panose="020B0502020202020204"/>
              <a:ea typeface="+mj-ea"/>
              <a:cs typeface="+mj-cs"/>
            </a:endParaRP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US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“</a:t>
            </a: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Will</a:t>
            </a:r>
            <a:r>
              <a:rPr lang="en-US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"</a:t>
            </a: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is the bridge from </a:t>
            </a:r>
            <a:r>
              <a:rPr lang="en-US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self awareness</a:t>
            </a:r>
            <a:r>
              <a:rPr lang="pt-BR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→</a:t>
            </a:r>
            <a:r>
              <a:rPr lang="en-US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understanding </a:t>
            </a:r>
            <a:r>
              <a:rPr lang="pt-BR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→ </a:t>
            </a: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knowing → </a:t>
            </a:r>
            <a:r>
              <a:rPr lang="en-US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feeling </a:t>
            </a:r>
            <a:r>
              <a:rPr lang="pt-BR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→ </a:t>
            </a:r>
            <a:r>
              <a:rPr lang="pt-BR" sz="22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thinking</a:t>
            </a:r>
            <a:r>
              <a:rPr lang="pt-BR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→ </a:t>
            </a: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doing</a:t>
            </a:r>
            <a:r>
              <a:rPr lang="en-US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</a:t>
            </a:r>
            <a:r>
              <a:rPr lang="pt-BR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→ self </a:t>
            </a:r>
            <a:r>
              <a:rPr lang="pt-BR" sz="22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reinforcing</a:t>
            </a:r>
            <a:r>
              <a:rPr lang="pt-BR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</a:t>
            </a:r>
            <a:r>
              <a:rPr lang="pt-BR" sz="22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the</a:t>
            </a:r>
            <a:r>
              <a:rPr lang="pt-BR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original “</a:t>
            </a:r>
            <a:r>
              <a:rPr lang="pt-BR" sz="22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will</a:t>
            </a:r>
            <a:r>
              <a:rPr lang="pt-BR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”. </a:t>
            </a:r>
            <a:endParaRPr sz="2200" dirty="0">
              <a:ln w="3175" cmpd="sng">
                <a:noFill/>
              </a:ln>
              <a:solidFill>
                <a:schemeClr val="bg1"/>
              </a:solidFill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5" name="Imagem 4" descr="Diagrama&#10;&#10;O conteúdo gerado por IA pode estar incorreto.">
            <a:extLst>
              <a:ext uri="{FF2B5EF4-FFF2-40B4-BE49-F238E27FC236}">
                <a16:creationId xmlns:a16="http://schemas.microsoft.com/office/drawing/2014/main" id="{76C3094A-81FA-1BE1-CEAD-AC718D415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6124" y="5215917"/>
            <a:ext cx="1536336" cy="14420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D90DCA-6F7A-F56F-4A50-8F02DF07274A}"/>
              </a:ext>
            </a:extLst>
          </p:cNvPr>
          <p:cNvSpPr txBox="1"/>
          <p:nvPr/>
        </p:nvSpPr>
        <p:spPr>
          <a:xfrm>
            <a:off x="10353801" y="289003"/>
            <a:ext cx="1372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Part 3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6C7C45-7522-7105-CC7D-D1804C7A320C}"/>
              </a:ext>
            </a:extLst>
          </p:cNvPr>
          <p:cNvSpPr txBox="1"/>
          <p:nvPr/>
        </p:nvSpPr>
        <p:spPr>
          <a:xfrm>
            <a:off x="1643193" y="4238494"/>
            <a:ext cx="7609864" cy="16828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Spiritist View: moral progress needs persistence, vigilance (self-awareness), consciousness of why we feel and what we think when exercising our “will” by making our daily decisions.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2415" y="620623"/>
            <a:ext cx="8534400" cy="566419"/>
          </a:xfrm>
        </p:spPr>
        <p:txBody>
          <a:bodyPr>
            <a:normAutofit fontScale="90000"/>
          </a:bodyPr>
          <a:lstStyle/>
          <a:p>
            <a:r>
              <a:rPr lang="pt-BR" cap="none" dirty="0" err="1">
                <a:ln>
                  <a:noFill/>
                </a:ln>
                <a:latin typeface="Calibri"/>
              </a:rPr>
              <a:t>How</a:t>
            </a: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+mj-cs"/>
              </a:rPr>
              <a:t> “Will” </a:t>
            </a:r>
            <a:r>
              <a:rPr kumimoji="0" lang="pt-BR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+mj-cs"/>
              </a:rPr>
              <a:t>Work</a:t>
            </a: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+mj-cs"/>
              </a:rPr>
              <a:t>?</a:t>
            </a:r>
            <a:endParaRPr sz="2400" cap="none" dirty="0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9785" y="1621366"/>
            <a:ext cx="8268106" cy="1943955"/>
          </a:xfrm>
        </p:spPr>
        <p:txBody>
          <a:bodyPr/>
          <a:lstStyle/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Learning is not only psychological—it is biological.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When learning becomes long-term, neurons grow or strengthen connections.</a:t>
            </a:r>
          </a:p>
        </p:txBody>
      </p:sp>
      <p:pic>
        <p:nvPicPr>
          <p:cNvPr id="5" name="Imagem 4" descr="Desenho de basquete&#10;&#10;O conteúdo gerado por IA pode estar incorreto.">
            <a:extLst>
              <a:ext uri="{FF2B5EF4-FFF2-40B4-BE49-F238E27FC236}">
                <a16:creationId xmlns:a16="http://schemas.microsoft.com/office/drawing/2014/main" id="{37A7D92A-16C1-637D-9EB7-29569C2FF1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7316" y="5353123"/>
            <a:ext cx="1230091" cy="13345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48A07D-CAA5-672D-AFD8-A3F5743CB7F2}"/>
              </a:ext>
            </a:extLst>
          </p:cNvPr>
          <p:cNvSpPr txBox="1"/>
          <p:nvPr/>
        </p:nvSpPr>
        <p:spPr>
          <a:xfrm>
            <a:off x="10353801" y="289003"/>
            <a:ext cx="1372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Part 3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1FB157-A941-CEB9-A361-071976B97E0B}"/>
              </a:ext>
            </a:extLst>
          </p:cNvPr>
          <p:cNvSpPr txBox="1"/>
          <p:nvPr/>
        </p:nvSpPr>
        <p:spPr>
          <a:xfrm>
            <a:off x="2041293" y="4171887"/>
            <a:ext cx="7186597" cy="1276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Deep insight or self-awareness + </a:t>
            </a:r>
            <a:b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</a:br>
            <a: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repeated new behavior brought by “will” = </a:t>
            </a:r>
            <a:b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</a:br>
            <a: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lasting neural change / “inner reform”.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2310" y="718861"/>
            <a:ext cx="10476479" cy="601881"/>
          </a:xfrm>
        </p:spPr>
        <p:txBody>
          <a:bodyPr>
            <a:normAutofit fontScale="90000"/>
          </a:bodyPr>
          <a:lstStyle/>
          <a:p>
            <a:r>
              <a:rPr cap="none" dirty="0">
                <a:ln>
                  <a:noFill/>
                </a:ln>
                <a:latin typeface="Calibri"/>
              </a:rPr>
              <a:t>From Short-Term to Long-Term Memory (simple story)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4629" y="1494152"/>
            <a:ext cx="8534400" cy="2578703"/>
          </a:xfrm>
        </p:spPr>
        <p:txBody>
          <a:bodyPr/>
          <a:lstStyle/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For short-term memory to become long-term, the brain must build new proteins.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Those proteins help strengthen connections and can grow new connections.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In plain terms: sustained practice is what makes change</a:t>
            </a:r>
            <a:r>
              <a:rPr lang="en-US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physically</a:t>
            </a: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'stick.’</a:t>
            </a:r>
            <a:r>
              <a:rPr lang="en-US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</a:t>
            </a:r>
          </a:p>
        </p:txBody>
      </p:sp>
      <p:pic>
        <p:nvPicPr>
          <p:cNvPr id="5" name="Imagem 4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D7897AC0-24D6-F507-F237-2DBDBEC23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72" y="4982918"/>
            <a:ext cx="1492233" cy="16918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A6AE0F7-B60E-FF73-93E6-39298A10C2BA}"/>
              </a:ext>
            </a:extLst>
          </p:cNvPr>
          <p:cNvSpPr txBox="1"/>
          <p:nvPr/>
        </p:nvSpPr>
        <p:spPr>
          <a:xfrm>
            <a:off x="10353801" y="289003"/>
            <a:ext cx="1372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Part 3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35FADE-5865-329D-53B0-6B713DFE2534}"/>
              </a:ext>
            </a:extLst>
          </p:cNvPr>
          <p:cNvSpPr txBox="1"/>
          <p:nvPr/>
        </p:nvSpPr>
        <p:spPr>
          <a:xfrm>
            <a:off x="1953586" y="4865327"/>
            <a:ext cx="6645130" cy="870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Sustained practice can be based on the “will” to constantly pursue “inner reform”.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2413" y="454061"/>
            <a:ext cx="9886263" cy="774927"/>
          </a:xfrm>
        </p:spPr>
        <p:txBody>
          <a:bodyPr>
            <a:normAutofit/>
          </a:bodyPr>
          <a:lstStyle/>
          <a:p>
            <a:r>
              <a:rPr cap="none" dirty="0">
                <a:ln>
                  <a:noFill/>
                </a:ln>
                <a:latin typeface="Calibri"/>
              </a:rPr>
              <a:t>A Simple Experiment: Learning Through Repetition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80" y="1394046"/>
            <a:ext cx="9061038" cy="2801148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Repeated pairing of a stimulus with harm can create a reflex (fear/defense).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Repeated exposure without harm can weaken that reflex (extinction).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Lesson: repetition trains the nervous system—both for wounds and for healing.</a:t>
            </a:r>
            <a:endParaRPr lang="en-US" sz="2200" dirty="0">
              <a:ln w="3175" cmpd="sng">
                <a:noFill/>
              </a:ln>
              <a:solidFill>
                <a:schemeClr val="bg1"/>
              </a:solidFill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5" name="Imagem 4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A116E950-6C6B-441C-DD85-93C30ED305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8677" y="5226486"/>
            <a:ext cx="1116309" cy="14294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563C60-D8BD-C618-396A-45FBF234A36E}"/>
              </a:ext>
            </a:extLst>
          </p:cNvPr>
          <p:cNvSpPr txBox="1"/>
          <p:nvPr/>
        </p:nvSpPr>
        <p:spPr>
          <a:xfrm>
            <a:off x="10353801" y="289003"/>
            <a:ext cx="1372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Part 3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331286-F960-39D8-C74D-22C4EEE0650E}"/>
              </a:ext>
            </a:extLst>
          </p:cNvPr>
          <p:cNvSpPr txBox="1"/>
          <p:nvPr/>
        </p:nvSpPr>
        <p:spPr>
          <a:xfrm>
            <a:off x="1815167" y="4453813"/>
            <a:ext cx="7601474" cy="16828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Our human spirit-conscious </a:t>
            </a:r>
            <a:r>
              <a:rPr lang="en-US" sz="2400" b="1" dirty="0" err="1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free“will</a:t>
            </a:r>
            <a: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” to commit to “inner reform” allows us to distance ourselves from the stimulus exposure that triggers the instinctive and impulsive chain reaction/action.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869" y="290182"/>
            <a:ext cx="11436262" cy="1404394"/>
          </a:xfrm>
        </p:spPr>
        <p:txBody>
          <a:bodyPr>
            <a:normAutofit fontScale="90000"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cap="none" dirty="0">
                <a:ln>
                  <a:noFill/>
                </a:ln>
                <a:latin typeface="Calibri"/>
              </a:rPr>
              <a:t>Tonight’s Roadmap</a:t>
            </a:r>
            <a:r>
              <a:rPr lang="en-US" cap="none" dirty="0">
                <a:ln>
                  <a:noFill/>
                </a:ln>
                <a:latin typeface="Calibri"/>
              </a:rPr>
              <a:t> &amp; </a:t>
            </a:r>
            <a:r>
              <a:rPr lang="pt-BR" cap="none" dirty="0" err="1">
                <a:ln>
                  <a:noFill/>
                </a:ln>
                <a:latin typeface="Calibri"/>
              </a:rPr>
              <a:t>Purpose</a:t>
            </a:r>
            <a:r>
              <a:rPr lang="pt-BR" cap="none" dirty="0">
                <a:ln>
                  <a:noFill/>
                </a:ln>
                <a:latin typeface="Calibri"/>
              </a:rPr>
              <a:t> of </a:t>
            </a:r>
            <a:r>
              <a:rPr lang="pt-BR" cap="none" dirty="0" err="1">
                <a:ln>
                  <a:noFill/>
                </a:ln>
                <a:latin typeface="Calibri"/>
              </a:rPr>
              <a:t>the</a:t>
            </a:r>
            <a:r>
              <a:rPr lang="pt-BR" cap="none" dirty="0">
                <a:ln>
                  <a:noFill/>
                </a:ln>
                <a:latin typeface="Calibri"/>
              </a:rPr>
              <a:t> </a:t>
            </a:r>
            <a:r>
              <a:rPr lang="pt-BR" cap="none" dirty="0" err="1">
                <a:ln>
                  <a:noFill/>
                </a:ln>
                <a:latin typeface="Calibri"/>
              </a:rPr>
              <a:t>Lecture</a:t>
            </a:r>
            <a:r>
              <a:rPr lang="pt-BR" cap="none" dirty="0">
                <a:ln>
                  <a:noFill/>
                </a:ln>
                <a:latin typeface="Calibri"/>
              </a:rPr>
              <a:t> </a:t>
            </a:r>
            <a:r>
              <a:rPr lang="pt-BR" sz="3200" cap="none" dirty="0">
                <a:ln>
                  <a:noFill/>
                </a:ln>
                <a:latin typeface="Calibri"/>
              </a:rPr>
              <a:t>-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+mj-cs"/>
              </a:rPr>
              <a:t>Spiritism “inner reform” progressively explained by 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cience - ways of moral transformation, connection with brain works &amp; energy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9348" y="1490597"/>
            <a:ext cx="10370582" cy="5367403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2400" b="1" dirty="0">
                <a:ln w="3175" cmpd="sng">
                  <a:noFill/>
                </a:ln>
                <a:solidFill>
                  <a:schemeClr val="accent1">
                    <a:lumMod val="75000"/>
                  </a:schemeClr>
                </a:solidFill>
                <a:latin typeface="Century Gothic" panose="020B0502020202020204"/>
                <a:ea typeface="+mj-ea"/>
                <a:cs typeface="+mj-cs"/>
              </a:rPr>
              <a:t>Part 1 – March 18, 2026 </a:t>
            </a:r>
          </a:p>
          <a:p>
            <a:pPr marL="457200" lvl="1" indent="0">
              <a:buNone/>
            </a:pPr>
            <a:r>
              <a:rPr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The brain learns through wiring: neurons, connections, and habits</a:t>
            </a:r>
            <a:endParaRPr lang="en-US" sz="2400" dirty="0">
              <a:ln w="3175" cmpd="sng">
                <a:noFill/>
              </a:ln>
              <a:solidFill>
                <a:schemeClr val="bg1"/>
              </a:solidFill>
              <a:latin typeface="Century Gothic" panose="020B0502020202020204"/>
              <a:ea typeface="+mj-ea"/>
              <a:cs typeface="+mj-cs"/>
            </a:endParaRPr>
          </a:p>
          <a:p>
            <a:pPr marL="457200" lvl="1" indent="0">
              <a:buNone/>
            </a:pPr>
            <a:r>
              <a:rPr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'</a:t>
            </a:r>
            <a:r>
              <a:rPr lang="en-US"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</a:t>
            </a:r>
            <a:r>
              <a:rPr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Use it or lose it': how pathways strengthen and weaken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b="1" dirty="0">
                <a:ln w="3175" cmpd="sng">
                  <a:noFill/>
                </a:ln>
                <a:solidFill>
                  <a:schemeClr val="accent1">
                    <a:lumMod val="75000"/>
                  </a:schemeClr>
                </a:solidFill>
                <a:latin typeface="Century Gothic" panose="020B0502020202020204"/>
                <a:ea typeface="+mj-ea"/>
                <a:cs typeface="+mj-cs"/>
              </a:rPr>
              <a:t>Part 2 – March 18, 2026 </a:t>
            </a:r>
          </a:p>
          <a:p>
            <a:pPr marL="457200" lvl="1" indent="0">
              <a:buNone/>
            </a:pPr>
            <a:r>
              <a:rPr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Manual change: relabel, refocus, and repetition</a:t>
            </a:r>
            <a:endParaRPr lang="en-US" sz="2400" dirty="0">
              <a:ln w="3175" cmpd="sng">
                <a:noFill/>
              </a:ln>
              <a:solidFill>
                <a:schemeClr val="bg1"/>
              </a:solidFill>
              <a:latin typeface="Century Gothic" panose="020B0502020202020204"/>
              <a:ea typeface="+mj-ea"/>
              <a:cs typeface="+mj-cs"/>
            </a:endParaRPr>
          </a:p>
          <a:p>
            <a:pPr marL="457200" lvl="1" indent="0">
              <a:buNone/>
            </a:pPr>
            <a:r>
              <a:rPr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Therapy &amp; meditation: making the unconscious conscious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b="1" dirty="0">
                <a:ln w="3175" cmpd="sng">
                  <a:noFill/>
                </a:ln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Part 3 – April 1, 2026 </a:t>
            </a:r>
          </a:p>
          <a:p>
            <a:pPr marL="457200" marR="0" lvl="1" indent="0" fontAlgn="auto">
              <a:buNone/>
              <a:tabLst/>
              <a:defRPr/>
            </a:pPr>
            <a:r>
              <a:rPr lang="pt-BR" sz="24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Biological</a:t>
            </a:r>
            <a:r>
              <a:rPr lang="pt-BR"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</a:t>
            </a:r>
            <a:r>
              <a:rPr lang="pt-BR" sz="24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Mechanisms</a:t>
            </a:r>
            <a:r>
              <a:rPr lang="pt-BR"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&amp; Moral </a:t>
            </a:r>
            <a:r>
              <a:rPr lang="pt-BR" sz="24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Transformation</a:t>
            </a:r>
            <a:endParaRPr lang="pt-BR" sz="2400" dirty="0">
              <a:ln w="3175" cmpd="sng">
                <a:noFill/>
              </a:ln>
              <a:solidFill>
                <a:schemeClr val="bg1"/>
              </a:solidFill>
              <a:latin typeface="Century Gothic" panose="020B0502020202020204"/>
              <a:ea typeface="+mj-ea"/>
              <a:cs typeface="+mj-cs"/>
            </a:endParaRPr>
          </a:p>
          <a:p>
            <a:pPr marL="457200" lvl="1" indent="0">
              <a:buNone/>
            </a:pPr>
            <a:r>
              <a:rPr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Will, resilience,</a:t>
            </a:r>
            <a:r>
              <a:rPr lang="en-US"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intellectual</a:t>
            </a:r>
            <a:r>
              <a:rPr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and moral progress</a:t>
            </a:r>
            <a:endParaRPr lang="en-US" sz="2400" dirty="0">
              <a:ln w="3175" cmpd="sng">
                <a:noFill/>
              </a:ln>
              <a:solidFill>
                <a:schemeClr val="bg1"/>
              </a:solidFill>
              <a:latin typeface="Century Gothic" panose="020B0502020202020204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b="1" dirty="0">
                <a:ln w="3175" cmpd="sng">
                  <a:noFill/>
                </a:ln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Daily Practice – Conclusion - Discussion Practices - References</a:t>
            </a:r>
          </a:p>
        </p:txBody>
      </p:sp>
      <p:pic>
        <p:nvPicPr>
          <p:cNvPr id="7" name="Imagem 6" descr="Forma&#10;&#10;O conteúdo gerado por IA pode estar incorreto.">
            <a:extLst>
              <a:ext uri="{FF2B5EF4-FFF2-40B4-BE49-F238E27FC236}">
                <a16:creationId xmlns:a16="http://schemas.microsoft.com/office/drawing/2014/main" id="{FA840A7F-AF9D-E878-F3F4-75B0951E7B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6166" y="5375030"/>
            <a:ext cx="1331346" cy="130062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887" y="621051"/>
            <a:ext cx="10438901" cy="838634"/>
          </a:xfrm>
        </p:spPr>
        <p:txBody>
          <a:bodyPr>
            <a:normAutofit/>
          </a:bodyPr>
          <a:lstStyle/>
          <a:p>
            <a:r>
              <a:rPr cap="none" dirty="0">
                <a:ln>
                  <a:noFill/>
                </a:ln>
                <a:latin typeface="Calibri"/>
              </a:rPr>
              <a:t>Genes Have a “Transcript” Function (accessible view)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889" y="1741118"/>
            <a:ext cx="9261454" cy="4258849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Your DNA stays the same, but experience influences which genes are 'turned on' in </a:t>
            </a:r>
            <a:r>
              <a:rPr lang="en-US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our cells</a:t>
            </a: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.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Turning on genes leads to new proteins that support learning and memory.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Practical </a:t>
            </a:r>
            <a:r>
              <a:rPr lang="en-US"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material, mental, spiritual </a:t>
            </a:r>
            <a:r>
              <a:rPr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meaning: </a:t>
            </a:r>
            <a:r>
              <a:rPr lang="en-US"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through energy (electrical impulses), </a:t>
            </a:r>
            <a:r>
              <a:rPr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what we repeatedly </a:t>
            </a:r>
            <a:r>
              <a:rPr lang="en-US"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think</a:t>
            </a:r>
            <a:r>
              <a:rPr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 and </a:t>
            </a:r>
            <a:r>
              <a:rPr lang="en-US"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do</a:t>
            </a:r>
            <a:r>
              <a:rPr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 can shape the brain’s wiring</a:t>
            </a:r>
            <a:r>
              <a:rPr lang="en-US"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. That same energy outside the body manifests as “magnetism”.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US"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“Faith”, “will” can really modify </a:t>
            </a:r>
            <a:r>
              <a:rPr lang="en-US" sz="2200" b="1" dirty="0" err="1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ourcells</a:t>
            </a:r>
            <a:r>
              <a:rPr lang="en-US"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 and our environment. The fuel, the engine, and the drive for “inner reform”.</a:t>
            </a:r>
            <a:endParaRPr sz="2200" b="1" dirty="0">
              <a:ln w="3175" cmpd="sng">
                <a:noFill/>
              </a:ln>
              <a:solidFill>
                <a:schemeClr val="tx1"/>
              </a:solidFill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C10A8752-A568-9DAA-8197-C061B82E48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9286" y="5264699"/>
            <a:ext cx="1288411" cy="14014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9439C4-23E9-338D-F530-78B0D67D65F7}"/>
              </a:ext>
            </a:extLst>
          </p:cNvPr>
          <p:cNvSpPr txBox="1"/>
          <p:nvPr/>
        </p:nvSpPr>
        <p:spPr>
          <a:xfrm>
            <a:off x="10353801" y="289003"/>
            <a:ext cx="1372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Part 3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991" y="0"/>
            <a:ext cx="9153603" cy="1507067"/>
          </a:xfrm>
        </p:spPr>
        <p:txBody>
          <a:bodyPr>
            <a:normAutofit/>
          </a:bodyPr>
          <a:lstStyle/>
          <a:p>
            <a:r>
              <a:rPr sz="2400" cap="none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Two Memory Systems That Shape Us</a:t>
            </a:r>
          </a:p>
        </p:txBody>
      </p:sp>
      <p:pic>
        <p:nvPicPr>
          <p:cNvPr id="3" name="Picture 2" descr="memory_system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991" y="1196931"/>
            <a:ext cx="9875520" cy="5486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CC6438-8858-2E17-E6B8-AC7056EAEE1F}"/>
              </a:ext>
            </a:extLst>
          </p:cNvPr>
          <p:cNvSpPr txBox="1"/>
          <p:nvPr/>
        </p:nvSpPr>
        <p:spPr>
          <a:xfrm>
            <a:off x="10353801" y="289003"/>
            <a:ext cx="1372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Part 3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0200" y="371545"/>
            <a:ext cx="9768955" cy="1145202"/>
          </a:xfrm>
        </p:spPr>
        <p:txBody>
          <a:bodyPr>
            <a:normAutofit/>
          </a:bodyPr>
          <a:lstStyle/>
          <a:p>
            <a:r>
              <a:rPr cap="none" dirty="0">
                <a:ln>
                  <a:noFill/>
                </a:ln>
                <a:latin typeface="Calibri"/>
              </a:rPr>
              <a:t>Implicit vs Explicit: Why We React 'Out of Nowhere'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6025" y="1769705"/>
            <a:ext cx="8898199" cy="2001148"/>
          </a:xfrm>
        </p:spPr>
        <p:txBody>
          <a:bodyPr/>
          <a:lstStyle/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Implicit (procedural) memory: habits, emotional reflexes—often outside awareness.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Explicit (declarative) memory: stories, events, facts—available to language.</a:t>
            </a:r>
          </a:p>
        </p:txBody>
      </p:sp>
      <p:pic>
        <p:nvPicPr>
          <p:cNvPr id="5" name="Imagem 4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810C06C5-D788-C13D-F8EC-B5986AA02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9156" y="5235762"/>
            <a:ext cx="1045725" cy="14003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609D31-198A-D207-7004-1178B7D8F33C}"/>
              </a:ext>
            </a:extLst>
          </p:cNvPr>
          <p:cNvSpPr txBox="1"/>
          <p:nvPr/>
        </p:nvSpPr>
        <p:spPr>
          <a:xfrm>
            <a:off x="10353801" y="289003"/>
            <a:ext cx="1372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Part 3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D8B1B2-7BB8-3127-46E3-3B8C8E9D42B7}"/>
              </a:ext>
            </a:extLst>
          </p:cNvPr>
          <p:cNvSpPr txBox="1"/>
          <p:nvPr/>
        </p:nvSpPr>
        <p:spPr>
          <a:xfrm>
            <a:off x="1890668" y="4438534"/>
            <a:ext cx="7555335" cy="16838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Meditation &amp; deliberated commitment to moral (spiritual) progress help bring automatic patterns into awareness, where choice is possible to be exercised by “will”. Transforming us internally</a:t>
            </a:r>
            <a:r>
              <a:rPr lang="en-US"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.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883" y="751561"/>
            <a:ext cx="9299032" cy="758457"/>
          </a:xfrm>
        </p:spPr>
        <p:txBody>
          <a:bodyPr>
            <a:normAutofit/>
          </a:bodyPr>
          <a:lstStyle/>
          <a:p>
            <a:r>
              <a:rPr cap="none" dirty="0">
                <a:ln>
                  <a:noFill/>
                </a:ln>
                <a:latin typeface="Calibri"/>
              </a:rPr>
              <a:t>When We Remember, Memory Becomes Flexible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7883" y="2051715"/>
            <a:ext cx="8534400" cy="1865944"/>
          </a:xfrm>
        </p:spPr>
        <p:txBody>
          <a:bodyPr/>
          <a:lstStyle/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Recalling a memory can briefly 'open' it for updating before it is stored again.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With safety, understanding, and new meaning, the emotional charge can change.</a:t>
            </a:r>
          </a:p>
        </p:txBody>
      </p:sp>
      <p:pic>
        <p:nvPicPr>
          <p:cNvPr id="5" name="Imagem 4" descr="Imagem em preto e branco&#10;&#10;O conteúdo gerado por IA pode estar incorreto.">
            <a:extLst>
              <a:ext uri="{FF2B5EF4-FFF2-40B4-BE49-F238E27FC236}">
                <a16:creationId xmlns:a16="http://schemas.microsoft.com/office/drawing/2014/main" id="{259215DC-9993-92FA-1145-A0E71962B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2969" y="5366532"/>
            <a:ext cx="1236965" cy="13091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D15973-0186-5E9E-13AC-67D14F633729}"/>
              </a:ext>
            </a:extLst>
          </p:cNvPr>
          <p:cNvSpPr txBox="1"/>
          <p:nvPr/>
        </p:nvSpPr>
        <p:spPr>
          <a:xfrm>
            <a:off x="10353801" y="289003"/>
            <a:ext cx="1372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Part 3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4B8E7B-910F-716B-5E47-BF4A6C882958}"/>
              </a:ext>
            </a:extLst>
          </p:cNvPr>
          <p:cNvSpPr txBox="1"/>
          <p:nvPr/>
        </p:nvSpPr>
        <p:spPr>
          <a:xfrm>
            <a:off x="1501629" y="4338195"/>
            <a:ext cx="8447713" cy="16828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Spiritism parallel: </a:t>
            </a:r>
            <a:b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</a:br>
            <a: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revisiting the past with the new lenses of self-awareness and its </a:t>
            </a:r>
            <a:r>
              <a:rPr lang="en-US" sz="2400" b="1" u="sng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elevated moral</a:t>
            </a:r>
            <a: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, rewrites the inner response, transforming ourselves.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461" y="473670"/>
            <a:ext cx="8534400" cy="973432"/>
          </a:xfrm>
        </p:spPr>
        <p:txBody>
          <a:bodyPr>
            <a:normAutofit/>
          </a:bodyPr>
          <a:lstStyle/>
          <a:p>
            <a:r>
              <a:rPr cap="none" dirty="0">
                <a:ln>
                  <a:noFill/>
                </a:ln>
                <a:latin typeface="Calibri"/>
              </a:rPr>
              <a:t>Sleep: The Brain’s Consolidation Workshop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461" y="1744538"/>
            <a:ext cx="8534400" cy="2206678"/>
          </a:xfrm>
        </p:spPr>
        <p:txBody>
          <a:bodyPr/>
          <a:lstStyle/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Sleep supports the brain ‘saving’ what you learned—turning learning into stable long-term patterns.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Emotional material may appear in dreams when inhibition is reduced.</a:t>
            </a:r>
            <a:endParaRPr sz="2200" dirty="0">
              <a:ln w="3175" cmpd="sng">
                <a:noFill/>
              </a:ln>
              <a:solidFill>
                <a:schemeClr val="bg1"/>
              </a:solidFill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5" name="Imagem 4" descr="Diagrama&#10;&#10;O conteúdo gerado por IA pode estar incorreto.">
            <a:extLst>
              <a:ext uri="{FF2B5EF4-FFF2-40B4-BE49-F238E27FC236}">
                <a16:creationId xmlns:a16="http://schemas.microsoft.com/office/drawing/2014/main" id="{227387FC-93CF-DB30-D39E-02EDEC4B9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3597" y="5611661"/>
            <a:ext cx="1190167" cy="10689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BCAA86-886D-2B31-B701-E10628DF709F}"/>
              </a:ext>
            </a:extLst>
          </p:cNvPr>
          <p:cNvSpPr txBox="1"/>
          <p:nvPr/>
        </p:nvSpPr>
        <p:spPr>
          <a:xfrm>
            <a:off x="10353801" y="289003"/>
            <a:ext cx="1372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Part 3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98634D-5EAB-5091-65EA-01D768F9FD9B}"/>
              </a:ext>
            </a:extLst>
          </p:cNvPr>
          <p:cNvSpPr txBox="1"/>
          <p:nvPr/>
        </p:nvSpPr>
        <p:spPr>
          <a:xfrm>
            <a:off x="2419175" y="4408127"/>
            <a:ext cx="6105088" cy="1276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Practical takeaway: </a:t>
            </a:r>
            <a:b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</a:br>
            <a: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"inner reform" needs rest; </a:t>
            </a:r>
            <a:b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</a:br>
            <a: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exhaustion makes old pathways win.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0306" y="980044"/>
            <a:ext cx="9771388" cy="1129625"/>
          </a:xfrm>
        </p:spPr>
        <p:txBody>
          <a:bodyPr>
            <a:normAutofit/>
          </a:bodyPr>
          <a:lstStyle/>
          <a:p>
            <a:r>
              <a:rPr cap="none" dirty="0">
                <a:ln>
                  <a:noFill/>
                </a:ln>
                <a:latin typeface="Calibri"/>
              </a:rPr>
              <a:t>The Double-Edged Sword of Plasticity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0306" y="1938403"/>
            <a:ext cx="8534400" cy="3615267"/>
          </a:xfrm>
        </p:spPr>
        <p:txBody>
          <a:bodyPr/>
          <a:lstStyle/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Brain-changeity builds skills… and it can also build rigidity.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Unvaried repetition (habits, grudges, fear loops) becomes efficient and automatic.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So </a:t>
            </a:r>
            <a:r>
              <a:rPr lang="en-US"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“inner </a:t>
            </a:r>
            <a:r>
              <a:rPr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reform</a:t>
            </a:r>
            <a:r>
              <a:rPr lang="en-US"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"</a:t>
            </a:r>
            <a:r>
              <a:rPr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 requires deliberate interruption + deliberate repetition of the new</a:t>
            </a:r>
            <a:r>
              <a:rPr lang="en-US"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 conscious “will”.</a:t>
            </a:r>
            <a:endParaRPr sz="2200" b="1" dirty="0">
              <a:ln w="3175" cmpd="sng">
                <a:noFill/>
              </a:ln>
              <a:solidFill>
                <a:schemeClr val="tx1"/>
              </a:solidFill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5" name="Imagem 4" descr="Uma imagem contendo Diagrama&#10;&#10;O conteúdo gerado por IA pode estar incorreto.">
            <a:extLst>
              <a:ext uri="{FF2B5EF4-FFF2-40B4-BE49-F238E27FC236}">
                <a16:creationId xmlns:a16="http://schemas.microsoft.com/office/drawing/2014/main" id="{7B8561FE-9FAA-305C-BF96-EF6FE2BBC3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3477" y="5553670"/>
            <a:ext cx="1156954" cy="11296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A8539E-AFB1-2E4F-0952-7B888D7F89E4}"/>
              </a:ext>
            </a:extLst>
          </p:cNvPr>
          <p:cNvSpPr txBox="1"/>
          <p:nvPr/>
        </p:nvSpPr>
        <p:spPr>
          <a:xfrm>
            <a:off x="10353801" y="289003"/>
            <a:ext cx="1372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Part 3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0305" y="591433"/>
            <a:ext cx="10200906" cy="1184404"/>
          </a:xfrm>
        </p:spPr>
        <p:txBody>
          <a:bodyPr>
            <a:normAutofit/>
          </a:bodyPr>
          <a:lstStyle/>
          <a:p>
            <a:r>
              <a:rPr cap="none" dirty="0">
                <a:ln>
                  <a:noFill/>
                </a:ln>
                <a:latin typeface="Calibri"/>
              </a:rPr>
              <a:t>Transforming “Ghosts” into Ancestors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0304" y="1775955"/>
            <a:ext cx="8710309" cy="4358940"/>
          </a:xfrm>
        </p:spPr>
        <p:txBody>
          <a:bodyPr/>
          <a:lstStyle/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A 'ghost' is an automatic pattern that appears suddenly and controls behavior</a:t>
            </a:r>
            <a:r>
              <a:rPr lang="en-US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that allows instincts and impulses to hijack our conscious “will” when feeling, thinking and making decisions in life.</a:t>
            </a:r>
            <a:endParaRPr sz="2200" dirty="0">
              <a:ln w="3175" cmpd="sng">
                <a:noFill/>
              </a:ln>
              <a:solidFill>
                <a:schemeClr val="bg1"/>
              </a:solidFill>
              <a:latin typeface="Century Gothic" panose="020B0502020202020204"/>
              <a:ea typeface="+mj-ea"/>
              <a:cs typeface="+mj-cs"/>
            </a:endParaRP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An 'ancestor' is the same material integrated into a coherent story and meaning</a:t>
            </a:r>
            <a:r>
              <a:rPr lang="en-US"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 that aligns with our  “will to inner reform”.</a:t>
            </a:r>
            <a:endParaRPr sz="2200" b="1" dirty="0">
              <a:ln w="3175" cmpd="sng">
                <a:noFill/>
              </a:ln>
              <a:solidFill>
                <a:schemeClr val="tx1"/>
              </a:solidFill>
              <a:latin typeface="Century Gothic" panose="020B0502020202020204"/>
              <a:ea typeface="+mj-ea"/>
              <a:cs typeface="+mj-cs"/>
            </a:endParaRP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Integration reduces fear and increases freedom: what was unconscious becomes educative.</a:t>
            </a:r>
          </a:p>
        </p:txBody>
      </p:sp>
      <p:pic>
        <p:nvPicPr>
          <p:cNvPr id="5" name="Imagem 4" descr="Forma, Círculo&#10;&#10;O conteúdo gerado por IA pode estar incorreto.">
            <a:extLst>
              <a:ext uri="{FF2B5EF4-FFF2-40B4-BE49-F238E27FC236}">
                <a16:creationId xmlns:a16="http://schemas.microsoft.com/office/drawing/2014/main" id="{3E5EC7C5-2572-E495-5EAC-99D23E99AF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5662" y="5107215"/>
            <a:ext cx="1354271" cy="16021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404C04-A6CD-69D6-3DF3-E0B3FCBECABF}"/>
              </a:ext>
            </a:extLst>
          </p:cNvPr>
          <p:cNvSpPr txBox="1"/>
          <p:nvPr/>
        </p:nvSpPr>
        <p:spPr>
          <a:xfrm>
            <a:off x="10353801" y="289003"/>
            <a:ext cx="1372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Part 3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5357" y="473669"/>
            <a:ext cx="8534400" cy="962425"/>
          </a:xfrm>
        </p:spPr>
        <p:txBody>
          <a:bodyPr>
            <a:normAutofit/>
          </a:bodyPr>
          <a:lstStyle/>
          <a:p>
            <a:r>
              <a:rPr cap="none" dirty="0">
                <a:ln>
                  <a:noFill/>
                </a:ln>
                <a:latin typeface="Calibri"/>
              </a:rPr>
              <a:t>Closing Message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5357" y="1816274"/>
            <a:ext cx="8534400" cy="3682652"/>
          </a:xfrm>
        </p:spPr>
        <p:txBody>
          <a:bodyPr/>
          <a:lstStyle/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Neuroscience: repeated attention rewires the brain.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Psychology: awareness turns reaction into choice.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Spiritist View: meaning strengthens </a:t>
            </a:r>
            <a:r>
              <a:rPr lang="en-US"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a positive "</a:t>
            </a:r>
            <a:r>
              <a:rPr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will</a:t>
            </a:r>
            <a:r>
              <a:rPr lang="en-US"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"</a:t>
            </a:r>
            <a:r>
              <a:rPr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.</a:t>
            </a:r>
            <a:endParaRPr lang="en-US" sz="2200" b="1" dirty="0">
              <a:ln w="3175" cmpd="sng">
                <a:noFill/>
              </a:ln>
              <a:solidFill>
                <a:schemeClr val="tx1"/>
              </a:solidFill>
              <a:latin typeface="Century Gothic" panose="020B0502020202020204"/>
              <a:ea typeface="+mj-ea"/>
              <a:cs typeface="+mj-cs"/>
            </a:endParaRPr>
          </a:p>
          <a:p>
            <a:pPr marL="342900" marR="0" lvl="0" indent="-342900" fontAlgn="auto">
              <a:lnSpc>
                <a:spcPct val="110000"/>
              </a:lnSpc>
              <a:buFont typeface="Wingdings" panose="05000000000000000000" pitchFamily="2" charset="2"/>
              <a:buChar char="ü"/>
              <a:tabLst/>
              <a:defRPr/>
            </a:pPr>
            <a:r>
              <a:rPr lang="en-US"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Rewiring the brain while elevating the spirit.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US"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“Inner reform” </a:t>
            </a:r>
            <a:r>
              <a:rPr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the patient art of </a:t>
            </a:r>
            <a:r>
              <a:rPr lang="en-US"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consciously </a:t>
            </a:r>
            <a:r>
              <a:rPr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building the </a:t>
            </a:r>
            <a:r>
              <a:rPr lang="en-US"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compassionate </a:t>
            </a:r>
            <a:r>
              <a:rPr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new</a:t>
            </a:r>
            <a:r>
              <a:rPr lang="en-US"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, </a:t>
            </a:r>
            <a:r>
              <a:rPr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until it becomes natural</a:t>
            </a:r>
            <a:r>
              <a:rPr sz="22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5" name="Imagem 4" descr="Diagrama&#10;&#10;O conteúdo gerado por IA pode estar incorreto.">
            <a:extLst>
              <a:ext uri="{FF2B5EF4-FFF2-40B4-BE49-F238E27FC236}">
                <a16:creationId xmlns:a16="http://schemas.microsoft.com/office/drawing/2014/main" id="{312CA6FE-C397-5646-C576-D95DA36671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745" y="5486400"/>
            <a:ext cx="2345316" cy="11897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44095B-3057-7FF9-EA67-1F91BA8D2D55}"/>
              </a:ext>
            </a:extLst>
          </p:cNvPr>
          <p:cNvSpPr txBox="1"/>
          <p:nvPr/>
        </p:nvSpPr>
        <p:spPr>
          <a:xfrm>
            <a:off x="10353801" y="289003"/>
            <a:ext cx="1372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Part 3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409" y="378319"/>
            <a:ext cx="10689421" cy="1149380"/>
          </a:xfrm>
        </p:spPr>
        <p:txBody>
          <a:bodyPr/>
          <a:lstStyle/>
          <a:p>
            <a:r>
              <a:rPr cap="none" dirty="0">
                <a:ln>
                  <a:noFill/>
                </a:ln>
                <a:latin typeface="Calibri"/>
              </a:rPr>
              <a:t>A Practical Daily Practice (10–15 minutes)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0409" y="1693858"/>
            <a:ext cx="8534400" cy="3615267"/>
          </a:xfrm>
        </p:spPr>
        <p:txBody>
          <a:bodyPr/>
          <a:lstStyle/>
          <a:p>
            <a:pPr marL="457200" indent="-457200">
              <a:lnSpc>
                <a:spcPct val="110000"/>
              </a:lnSpc>
              <a:spcAft>
                <a:spcPts val="1200"/>
              </a:spcAft>
              <a:buFont typeface="+mj-lt"/>
              <a:buAutoNum type="arabicPeriod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Notice one recurring reaction </a:t>
            </a:r>
            <a:br>
              <a:rPr lang="en-US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</a:b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(trigger → thought → emotion → </a:t>
            </a:r>
            <a:r>
              <a:rPr lang="en-US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instinct / </a:t>
            </a: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impulse).</a:t>
            </a:r>
          </a:p>
          <a:p>
            <a:pPr marL="457200" indent="-457200">
              <a:lnSpc>
                <a:spcPct val="110000"/>
              </a:lnSpc>
              <a:spcAft>
                <a:spcPts val="1200"/>
              </a:spcAft>
              <a:buFont typeface="+mj-lt"/>
              <a:buAutoNum type="arabicPeriod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Relabel: 'This is a thought/impulse.'</a:t>
            </a:r>
          </a:p>
          <a:p>
            <a:pPr marL="457200" indent="-457200">
              <a:lnSpc>
                <a:spcPct val="110000"/>
              </a:lnSpc>
              <a:spcAft>
                <a:spcPts val="1200"/>
              </a:spcAft>
              <a:buFont typeface="+mj-lt"/>
              <a:buAutoNum type="arabicPeriod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Breathe + refocus on a wholesome action.</a:t>
            </a:r>
          </a:p>
          <a:p>
            <a:pPr marL="457200" indent="-457200">
              <a:lnSpc>
                <a:spcPct val="110000"/>
              </a:lnSpc>
              <a:spcAft>
                <a:spcPts val="1200"/>
              </a:spcAft>
              <a:buFont typeface="+mj-lt"/>
              <a:buAutoNum type="arabicPeriod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Brief journal: what was the trigger? what did I choose?</a:t>
            </a:r>
          </a:p>
          <a:p>
            <a:pPr marL="457200" indent="-457200">
              <a:lnSpc>
                <a:spcPct val="110000"/>
              </a:lnSpc>
              <a:spcAft>
                <a:spcPts val="1200"/>
              </a:spcAft>
              <a:buFont typeface="+mj-lt"/>
              <a:buAutoNum type="arabicPeriod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End with prayer/meditation: reinforce the</a:t>
            </a:r>
            <a:r>
              <a:rPr lang="en-US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“will” into this</a:t>
            </a: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new </a:t>
            </a:r>
            <a:r>
              <a:rPr lang="en-US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“inner reformed” </a:t>
            </a: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direction.</a:t>
            </a:r>
          </a:p>
        </p:txBody>
      </p:sp>
      <p:pic>
        <p:nvPicPr>
          <p:cNvPr id="5" name="Imagem 4" descr="Uma imagem contendo Diagrama&#10;&#10;O conteúdo gerado por IA pode estar incorreto.">
            <a:extLst>
              <a:ext uri="{FF2B5EF4-FFF2-40B4-BE49-F238E27FC236}">
                <a16:creationId xmlns:a16="http://schemas.microsoft.com/office/drawing/2014/main" id="{574BBD02-8744-7456-0E7D-E4DD4A3797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4809" y="5247702"/>
            <a:ext cx="2197213" cy="14859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2BAF90-79BE-6731-D4F8-A37F3713A7CA}"/>
              </a:ext>
            </a:extLst>
          </p:cNvPr>
          <p:cNvSpPr txBox="1"/>
          <p:nvPr/>
        </p:nvSpPr>
        <p:spPr>
          <a:xfrm>
            <a:off x="10353801" y="289003"/>
            <a:ext cx="1372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Part 3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8195" y="372547"/>
            <a:ext cx="9261453" cy="581009"/>
          </a:xfrm>
        </p:spPr>
        <p:txBody>
          <a:bodyPr>
            <a:normAutofit fontScale="90000"/>
          </a:bodyPr>
          <a:lstStyle/>
          <a:p>
            <a:pPr algn="ctr"/>
            <a:r>
              <a:rPr cap="none" dirty="0">
                <a:ln>
                  <a:noFill/>
                </a:ln>
                <a:latin typeface="Calibri"/>
              </a:rPr>
              <a:t>Discussion Prompts (for the group)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AC9714-AC5C-6A25-4411-5B741F4171E9}"/>
              </a:ext>
            </a:extLst>
          </p:cNvPr>
          <p:cNvSpPr txBox="1"/>
          <p:nvPr/>
        </p:nvSpPr>
        <p:spPr>
          <a:xfrm>
            <a:off x="743664" y="1518000"/>
            <a:ext cx="5111852" cy="871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fontAlgn="auto">
              <a:lnSpc>
                <a:spcPct val="110000"/>
              </a:lnSpc>
              <a:tabLst/>
              <a:defRPr/>
            </a:pPr>
            <a:r>
              <a:rPr lang="en-US"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Reflect on habits, reactions, and practical steps for change.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DD7F6B-3C97-644E-DE3B-7992904E82A8}"/>
              </a:ext>
            </a:extLst>
          </p:cNvPr>
          <p:cNvSpPr txBox="1"/>
          <p:nvPr/>
        </p:nvSpPr>
        <p:spPr>
          <a:xfrm>
            <a:off x="823359" y="3205760"/>
            <a:ext cx="4633408" cy="871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Where do I notice 'automatic pilot' most in my daily life?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79CE7B-F02B-EF8E-DFBD-A1BECC2F4838}"/>
              </a:ext>
            </a:extLst>
          </p:cNvPr>
          <p:cNvSpPr txBox="1"/>
          <p:nvPr/>
        </p:nvSpPr>
        <p:spPr>
          <a:xfrm>
            <a:off x="892380" y="4838110"/>
            <a:ext cx="4216894" cy="1277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What helps me create a pause between impulse and action?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C3EDAF-63BD-E3E1-A846-A46131DCAA70}"/>
              </a:ext>
            </a:extLst>
          </p:cNvPr>
          <p:cNvSpPr txBox="1"/>
          <p:nvPr/>
        </p:nvSpPr>
        <p:spPr>
          <a:xfrm>
            <a:off x="7741913" y="1459941"/>
            <a:ext cx="2468033" cy="465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Meditation?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0914C4-D9CD-9EC2-1D7B-5F0EC77CCE95}"/>
              </a:ext>
            </a:extLst>
          </p:cNvPr>
          <p:cNvSpPr txBox="1"/>
          <p:nvPr/>
        </p:nvSpPr>
        <p:spPr>
          <a:xfrm>
            <a:off x="6781449" y="2863698"/>
            <a:ext cx="4724127" cy="1277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Which wholesome spiritist concept works best in this situation?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BB74900-91FC-AA32-D925-D889D02BE684}"/>
              </a:ext>
            </a:extLst>
          </p:cNvPr>
          <p:cNvSpPr txBox="1"/>
          <p:nvPr/>
        </p:nvSpPr>
        <p:spPr>
          <a:xfrm>
            <a:off x="6781449" y="4843906"/>
            <a:ext cx="4812135" cy="1277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24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How can the group/community support repetition (without judgment)?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150" y="1011448"/>
            <a:ext cx="11069377" cy="1048776"/>
          </a:xfrm>
        </p:spPr>
        <p:txBody>
          <a:bodyPr>
            <a:normAutofit fontScale="90000"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+mj-cs"/>
              </a:rPr>
              <a:t>The Brain and Moral Habits</a:t>
            </a:r>
            <a:b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D06F1E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r>
              <a:rPr lang="en-US" dirty="0"/>
              <a:t> 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622" y="1837672"/>
            <a:ext cx="9724918" cy="677449"/>
          </a:xfrm>
        </p:spPr>
        <p:txBody>
          <a:bodyPr>
            <a:normAutofit/>
          </a:bodyPr>
          <a:lstStyle/>
          <a:p>
            <a:r>
              <a:rPr sz="2200" b="1" dirty="0"/>
              <a:t>Why is it so hard to identify what isn’t working—and then change it?</a:t>
            </a:r>
          </a:p>
        </p:txBody>
      </p:sp>
      <p:pic>
        <p:nvPicPr>
          <p:cNvPr id="5" name="Imagem 4" descr="Desenho preto e branco&#10;&#10;O conteúdo gerado por IA pode estar incorreto.">
            <a:extLst>
              <a:ext uri="{FF2B5EF4-FFF2-40B4-BE49-F238E27FC236}">
                <a16:creationId xmlns:a16="http://schemas.microsoft.com/office/drawing/2014/main" id="{FCC5FB57-A718-B4ED-E2CE-D20EE7631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7540" y="5322163"/>
            <a:ext cx="1179987" cy="134696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DBAF729-4316-8FCD-31D7-9B84063C2C5A}"/>
              </a:ext>
            </a:extLst>
          </p:cNvPr>
          <p:cNvSpPr txBox="1"/>
          <p:nvPr/>
        </p:nvSpPr>
        <p:spPr>
          <a:xfrm>
            <a:off x="1122621" y="2598003"/>
            <a:ext cx="10476480" cy="3564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>
                <a:ln w="3175" cmpd="sng">
                  <a:noFill/>
                </a:ln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Ignorance of moral habits </a:t>
            </a:r>
            <a:r>
              <a:rPr lang="en-US" sz="2400" dirty="0">
                <a:ln w="3175" cmpd="sng">
                  <a:noFill/>
                </a:ln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and its consequences - </a:t>
            </a:r>
            <a:r>
              <a:rPr lang="en-US" sz="2400" b="1" dirty="0">
                <a:ln w="3175" cmpd="sng">
                  <a:noFill/>
                </a:ln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self-centrism.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ln w="3175" cmpd="sng">
                  <a:noFill/>
                </a:ln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How brain pathways shape habits and reactions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kumimoji="0" lang="en-US" sz="2400" b="0" i="0" u="none" strike="noStrike" kern="1200" cap="none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The brain learns through wiring: neurons, connections, repetition, and habit formation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ln w="3175" cmpd="sng">
                  <a:noFill/>
                </a:ln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Automatic Neural Pattern Reactions vs </a:t>
            </a:r>
            <a:r>
              <a:rPr lang="en-US" sz="2400" b="1" dirty="0">
                <a:ln w="3175" cmpd="sng">
                  <a:noFill/>
                </a:ln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Conscious Moral (Spirit) Choice</a:t>
            </a: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ü"/>
              <a:defRPr/>
            </a:pPr>
            <a:r>
              <a:rPr lang="en-US" sz="2400" dirty="0">
                <a:ln w="3175" cmpd="sng">
                  <a:noFill/>
                </a:ln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Use It or Lose It</a:t>
            </a:r>
          </a:p>
          <a:p>
            <a:pPr lvl="1">
              <a:spcBef>
                <a:spcPct val="20000"/>
              </a:spcBef>
              <a:defRPr/>
            </a:pPr>
            <a:r>
              <a:rPr lang="en-US" sz="2400" b="1" dirty="0">
                <a:ln w="3175" cmpd="sng">
                  <a:noFill/>
                </a:ln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Repeated use strengthens pathways; disuse weakens them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400" dirty="0">
              <a:ln w="3175" cmpd="sng">
                <a:noFill/>
              </a:ln>
              <a:solidFill>
                <a:prstClr val="white"/>
              </a:solidFill>
              <a:latin typeface="Century Gothic" panose="020B0502020202020204"/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C4E2F6-F65A-5858-20DA-03456792A445}"/>
              </a:ext>
            </a:extLst>
          </p:cNvPr>
          <p:cNvSpPr txBox="1"/>
          <p:nvPr/>
        </p:nvSpPr>
        <p:spPr>
          <a:xfrm>
            <a:off x="10353801" y="289003"/>
            <a:ext cx="1372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Part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+mj-ea"/>
                <a:cs typeface="+mj-cs"/>
              </a:rPr>
              <a:t>1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0513" y="579211"/>
            <a:ext cx="10539110" cy="936440"/>
          </a:xfrm>
        </p:spPr>
        <p:txBody>
          <a:bodyPr>
            <a:normAutofit/>
          </a:bodyPr>
          <a:lstStyle/>
          <a:p>
            <a:r>
              <a:rPr cap="none" dirty="0">
                <a:ln>
                  <a:noFill/>
                </a:ln>
                <a:latin typeface="Calibri"/>
              </a:rPr>
              <a:t>References – Spiritism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0513" y="1933606"/>
            <a:ext cx="8617858" cy="3419604"/>
          </a:xfrm>
        </p:spPr>
        <p:txBody>
          <a:bodyPr>
            <a:noAutofit/>
          </a:bodyPr>
          <a:lstStyle/>
          <a:p>
            <a:r>
              <a:rPr sz="1600" dirty="0" err="1"/>
              <a:t>Kardec</a:t>
            </a:r>
            <a:r>
              <a:rPr sz="1600" dirty="0"/>
              <a:t>, A. The Spirits’ Book (O </a:t>
            </a:r>
            <a:r>
              <a:rPr sz="1600" dirty="0" err="1"/>
              <a:t>Livro</a:t>
            </a:r>
            <a:r>
              <a:rPr sz="1600" dirty="0"/>
              <a:t> dos </a:t>
            </a:r>
            <a:r>
              <a:rPr sz="1600" dirty="0" err="1"/>
              <a:t>Espíritos</a:t>
            </a:r>
            <a:r>
              <a:rPr sz="1600" dirty="0"/>
              <a:t>).</a:t>
            </a:r>
          </a:p>
          <a:p>
            <a:r>
              <a:rPr sz="1600" dirty="0" err="1"/>
              <a:t>Kardec</a:t>
            </a:r>
            <a:r>
              <a:rPr sz="1600" dirty="0"/>
              <a:t>, A. The Gospel According to Spiritism </a:t>
            </a:r>
            <a:br>
              <a:rPr lang="en-US" sz="1600" dirty="0"/>
            </a:br>
            <a:r>
              <a:rPr sz="1600" dirty="0"/>
              <a:t>(O Evangelho Segundo o </a:t>
            </a:r>
            <a:r>
              <a:rPr sz="1600" dirty="0" err="1"/>
              <a:t>Espiritismo</a:t>
            </a:r>
            <a:r>
              <a:rPr sz="1600" dirty="0"/>
              <a:t>).</a:t>
            </a:r>
          </a:p>
          <a:p>
            <a:r>
              <a:rPr sz="1600" dirty="0" err="1"/>
              <a:t>Kardec</a:t>
            </a:r>
            <a:r>
              <a:rPr sz="1600" dirty="0"/>
              <a:t>, A. The Mediums’ Book (O </a:t>
            </a:r>
            <a:r>
              <a:rPr sz="1600" dirty="0" err="1"/>
              <a:t>Livro</a:t>
            </a:r>
            <a:r>
              <a:rPr sz="1600" dirty="0"/>
              <a:t> dos </a:t>
            </a:r>
            <a:r>
              <a:rPr sz="1600" dirty="0" err="1"/>
              <a:t>Médiuns</a:t>
            </a:r>
            <a:r>
              <a:rPr sz="1600" dirty="0"/>
              <a:t>).</a:t>
            </a:r>
          </a:p>
          <a:p>
            <a:pPr marL="0" indent="0">
              <a:buNone/>
            </a:pPr>
            <a:endParaRPr sz="16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745E761-4DC2-189E-659E-E3D21D633F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700" y="5353210"/>
            <a:ext cx="1292464" cy="131075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7779" y="473978"/>
            <a:ext cx="8534400" cy="905274"/>
          </a:xfrm>
        </p:spPr>
        <p:txBody>
          <a:bodyPr>
            <a:normAutofit/>
          </a:bodyPr>
          <a:lstStyle/>
          <a:p>
            <a:r>
              <a:rPr cap="none" dirty="0">
                <a:ln>
                  <a:noFill/>
                </a:ln>
                <a:latin typeface="Calibri"/>
              </a:rPr>
              <a:t>References – Norman Doidge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570" y="1393626"/>
            <a:ext cx="10864786" cy="3615267"/>
          </a:xfrm>
        </p:spPr>
        <p:txBody>
          <a:bodyPr>
            <a:noAutofit/>
          </a:bodyPr>
          <a:lstStyle/>
          <a:p>
            <a:r>
              <a:rPr sz="1600" dirty="0"/>
              <a:t>Doidge, N. (2007). The Brain That Changes Itself. New York: </a:t>
            </a:r>
          </a:p>
          <a:p>
            <a:r>
              <a:rPr sz="1600" dirty="0"/>
              <a:t>Relevant chapters &amp; key ideas used in this lecture (paraphrased):</a:t>
            </a:r>
          </a:p>
          <a:p>
            <a:r>
              <a:rPr sz="1600" dirty="0"/>
              <a:t>• Ch. 1 – A Woman Perpetually Falling: the brain’s ability to change &amp; sensory remapping.</a:t>
            </a:r>
          </a:p>
          <a:p>
            <a:r>
              <a:rPr sz="1600" dirty="0"/>
              <a:t>• Ch. 3 – Redesigning the Brain: stroke recovery &amp; constraint-induced therapy (“use it or lose it”).</a:t>
            </a:r>
          </a:p>
          <a:p>
            <a:r>
              <a:rPr sz="1600" dirty="0"/>
              <a:t>• Ch. 4 – Acquiring Tastes and Loves: repetition shapes preferences and emotional responses.</a:t>
            </a:r>
          </a:p>
          <a:p>
            <a:r>
              <a:rPr sz="1600" dirty="0"/>
              <a:t>• Ch. 5 – Midnight Resurrections: mental practice / guided imagery engaging brain pathways.</a:t>
            </a:r>
          </a:p>
          <a:p>
            <a:r>
              <a:rPr sz="1600" dirty="0"/>
              <a:t>• Ch. 6 – Brain Lock Unlocked: OCD and the Four-Step Method (Relabel, Refocus, etc.)</a:t>
            </a:r>
          </a:p>
          <a:p>
            <a:r>
              <a:rPr sz="1600" dirty="0"/>
              <a:t>Core concept: repeated attention and practice reshape neural pathways over time.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9903BBC-F8AD-0D87-7AE4-3750F7B32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700" y="5353210"/>
            <a:ext cx="1292464" cy="131075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5147" y="30038"/>
            <a:ext cx="8534400" cy="1507067"/>
          </a:xfrm>
        </p:spPr>
        <p:txBody>
          <a:bodyPr>
            <a:normAutofit/>
          </a:bodyPr>
          <a:lstStyle/>
          <a:p>
            <a:r>
              <a:rPr cap="none" dirty="0">
                <a:ln>
                  <a:noFill/>
                </a:ln>
                <a:latin typeface="Calibri"/>
              </a:rPr>
              <a:t>References – Eric R. Kandel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5147" y="1416284"/>
            <a:ext cx="8919059" cy="4409870"/>
          </a:xfrm>
        </p:spPr>
        <p:txBody>
          <a:bodyPr>
            <a:noAutofit/>
          </a:bodyPr>
          <a:lstStyle/>
          <a:p>
            <a:r>
              <a:rPr lang="en-US" sz="1600" dirty="0"/>
              <a:t>Kandel, E. R. (2006). In Search of Memory: The Emergence of a New Science of Mind. New York: W. W. Norton.</a:t>
            </a:r>
          </a:p>
          <a:p>
            <a:r>
              <a:rPr lang="en-US" sz="1600" dirty="0"/>
              <a:t>Kandel, E. R., Schwartz, J. H., &amp; Jessell, T. M. (eds.). Principles of Neural Science (multiple editions).</a:t>
            </a:r>
          </a:p>
          <a:p>
            <a:r>
              <a:rPr lang="en-US" sz="1600" dirty="0"/>
              <a:t>Key research program (Aplysia / synaptic plasticity; paraphrased):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/>
              <a:t>Repetition can strengthen or weaken connections (learning).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/>
              <a:t>Long-term memory involves gene transcription and new protein synthesis.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/>
              <a:t>Stable memory corresponds to lasting synaptic/structural change in pathways.</a:t>
            </a:r>
          </a:p>
          <a:p>
            <a:r>
              <a:rPr lang="en-US" sz="1600" dirty="0"/>
              <a:t>Nobel Prize in Physiology or Medicine (2000): shared award recognizing molecular ways of learning and memory.</a:t>
            </a:r>
          </a:p>
          <a:p>
            <a:r>
              <a:rPr lang="en-US" sz="1600" dirty="0"/>
              <a:t>Core concept used here: Learning → gene expression → synaptic change → circuit change.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0984F4B-8AE9-470D-EC89-CBCA19BF1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700" y="5353210"/>
            <a:ext cx="1292464" cy="131075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0096" y="591737"/>
            <a:ext cx="8534400" cy="1507067"/>
          </a:xfrm>
        </p:spPr>
        <p:txBody>
          <a:bodyPr/>
          <a:lstStyle/>
          <a:p>
            <a:r>
              <a:rPr lang="pt-BR" sz="4000" cap="none" dirty="0">
                <a:ln>
                  <a:noFill/>
                </a:ln>
                <a:latin typeface="Calibri"/>
              </a:rPr>
              <a:t>The</a:t>
            </a:r>
            <a:r>
              <a:rPr lang="pt-BR" dirty="0"/>
              <a:t> </a:t>
            </a:r>
            <a:r>
              <a:rPr lang="pt-BR" sz="4000" cap="none" dirty="0">
                <a:ln>
                  <a:noFill/>
                </a:ln>
                <a:latin typeface="Calibri"/>
              </a:rPr>
              <a:t>Core </a:t>
            </a:r>
            <a:r>
              <a:rPr lang="pt-BR" sz="4000" cap="none" dirty="0" err="1">
                <a:ln>
                  <a:noFill/>
                </a:ln>
                <a:latin typeface="Calibri"/>
              </a:rPr>
              <a:t>Difficulty</a:t>
            </a:r>
            <a:endParaRPr lang="pt-BR" sz="4000" cap="none" dirty="0">
              <a:ln>
                <a:noFill/>
              </a:ln>
              <a:latin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0096" y="1625253"/>
            <a:ext cx="4798013" cy="5094961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ln w="3175" cmpd="sng">
                  <a:noFill/>
                </a:ln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Many inner reactions feel like 'me'… but they are often trained pathways.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>
                <a:ln w="3175" cmpd="sng">
                  <a:noFill/>
                </a:ln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Automatic patterns run fast, before reflection has time to act – caused by moral standards &amp; traumas.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>
                <a:ln w="3175" cmpd="sng">
                  <a:noFill/>
                </a:ln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Inner reform” begins by seeing: “this is a pattern, not my essence.” </a:t>
            </a:r>
          </a:p>
        </p:txBody>
      </p:sp>
      <p:pic>
        <p:nvPicPr>
          <p:cNvPr id="1030" name="Picture 6" descr="Diagram of Neuron Anatomy">
            <a:extLst>
              <a:ext uri="{FF2B5EF4-FFF2-40B4-BE49-F238E27FC236}">
                <a16:creationId xmlns:a16="http://schemas.microsoft.com/office/drawing/2014/main" id="{F812619C-F51E-28AB-B125-E8CA397C4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668" y="1076329"/>
            <a:ext cx="3992172" cy="2044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Neurotransmitter process with synapse, vesicle and receptors outline diagram">
            <a:extLst>
              <a:ext uri="{FF2B5EF4-FFF2-40B4-BE49-F238E27FC236}">
                <a16:creationId xmlns:a16="http://schemas.microsoft.com/office/drawing/2014/main" id="{D0280D3E-919E-C29E-17B3-86439CB46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29000"/>
            <a:ext cx="2919608" cy="291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AB2511-865E-4257-FC1B-A38CD19113F3}"/>
              </a:ext>
            </a:extLst>
          </p:cNvPr>
          <p:cNvSpPr txBox="1"/>
          <p:nvPr/>
        </p:nvSpPr>
        <p:spPr>
          <a:xfrm>
            <a:off x="10353801" y="289003"/>
            <a:ext cx="1372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Part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+mj-ea"/>
                <a:cs typeface="+mj-cs"/>
              </a:rPr>
              <a:t>1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0792" y="375225"/>
            <a:ext cx="9181276" cy="1021149"/>
          </a:xfrm>
        </p:spPr>
        <p:txBody>
          <a:bodyPr>
            <a:normAutofit fontScale="90000"/>
          </a:bodyPr>
          <a:lstStyle/>
          <a:p>
            <a:r>
              <a:rPr lang="en-US" sz="4000" b="1" cap="none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latin typeface="Calibri"/>
              </a:rPr>
              <a:t>'Use it or lose it’: </a:t>
            </a:r>
            <a:r>
              <a:rPr lang="en-US" sz="4000" cap="none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latin typeface="Calibri"/>
              </a:rPr>
              <a:t>pathways strengthen and weaken based on our “conscious choices”.</a:t>
            </a:r>
            <a:endParaRPr sz="4000" cap="none" dirty="0">
              <a:ln>
                <a:noFill/>
              </a:ln>
              <a:solidFill>
                <a:schemeClr val="accent1">
                  <a:lumMod val="75000"/>
                </a:schemeClr>
              </a:solidFill>
              <a:latin typeface="Calibri"/>
            </a:endParaRPr>
          </a:p>
        </p:txBody>
      </p:sp>
      <p:pic>
        <p:nvPicPr>
          <p:cNvPr id="3" name="Picture 2" descr="use_it_or_lose_i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583" y="1703539"/>
            <a:ext cx="8590851" cy="47726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C3DD81-041C-703A-4AB6-9EF8FEB36F60}"/>
              </a:ext>
            </a:extLst>
          </p:cNvPr>
          <p:cNvSpPr txBox="1"/>
          <p:nvPr/>
        </p:nvSpPr>
        <p:spPr>
          <a:xfrm>
            <a:off x="10353801" y="289003"/>
            <a:ext cx="1372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Part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+mj-ea"/>
                <a:cs typeface="+mj-cs"/>
              </a:rPr>
              <a:t>1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9785" y="287981"/>
            <a:ext cx="10614264" cy="1507067"/>
          </a:xfrm>
        </p:spPr>
        <p:txBody>
          <a:bodyPr/>
          <a:lstStyle/>
          <a:p>
            <a:r>
              <a:rPr sz="4000" cap="none" dirty="0">
                <a:ln>
                  <a:noFill/>
                </a:ln>
                <a:latin typeface="Calibri"/>
              </a:rPr>
              <a:t>“Neurons that fire together wire together”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9785" y="1590806"/>
            <a:ext cx="8393940" cy="4376223"/>
          </a:xfrm>
        </p:spPr>
        <p:txBody>
          <a:bodyPr>
            <a:noAutofit/>
          </a:bodyPr>
          <a:lstStyle/>
          <a:p>
            <a:pPr marL="0" marR="0" lvl="0" indent="0" fontAlgn="auto">
              <a:lnSpc>
                <a:spcPct val="100000"/>
              </a:lnSpc>
              <a:buNone/>
              <a:tabLst/>
              <a:defRPr/>
            </a:pPr>
            <a:r>
              <a:rPr lang="pt-BR" sz="2400" b="1" dirty="0" err="1"/>
              <a:t>Why</a:t>
            </a:r>
            <a:r>
              <a:rPr lang="pt-BR" sz="2400" b="1" dirty="0"/>
              <a:t> </a:t>
            </a:r>
            <a:r>
              <a:rPr lang="pt-BR" sz="2400" b="1" dirty="0" err="1"/>
              <a:t>Spiritism</a:t>
            </a:r>
            <a:r>
              <a:rPr lang="pt-BR" sz="2400" b="1" dirty="0"/>
              <a:t> </a:t>
            </a:r>
            <a:r>
              <a:rPr lang="pt-BR" sz="2400" b="1" dirty="0" err="1"/>
              <a:t>recommends</a:t>
            </a:r>
            <a:r>
              <a:rPr lang="pt-BR" sz="2400" b="1" dirty="0"/>
              <a:t> </a:t>
            </a:r>
            <a:r>
              <a:rPr lang="pt-BR" sz="2400" b="1" dirty="0" err="1"/>
              <a:t>observation</a:t>
            </a:r>
            <a:r>
              <a:rPr lang="pt-BR" sz="2400" b="1" dirty="0"/>
              <a:t> </a:t>
            </a:r>
            <a:r>
              <a:rPr lang="pt-BR" sz="2400" b="1" dirty="0" err="1"/>
              <a:t>or</a:t>
            </a:r>
            <a:r>
              <a:rPr lang="pt-BR" sz="2400" b="1" dirty="0"/>
              <a:t> “</a:t>
            </a:r>
            <a:r>
              <a:rPr lang="pt-BR" sz="2400" b="1" dirty="0" err="1"/>
              <a:t>vigilance</a:t>
            </a:r>
            <a:r>
              <a:rPr lang="pt-BR" sz="2400" b="1" dirty="0"/>
              <a:t>” over </a:t>
            </a:r>
            <a:r>
              <a:rPr lang="pt-BR" sz="2400" b="1" dirty="0" err="1"/>
              <a:t>our</a:t>
            </a:r>
            <a:r>
              <a:rPr lang="pt-BR" sz="2400" b="1" dirty="0"/>
              <a:t> </a:t>
            </a:r>
            <a:r>
              <a:rPr lang="pt-BR" sz="2400" b="1" dirty="0" err="1"/>
              <a:t>thoughts</a:t>
            </a:r>
            <a:r>
              <a:rPr lang="pt-BR" sz="2400" b="1" dirty="0"/>
              <a:t>?</a:t>
            </a:r>
          </a:p>
          <a:p>
            <a:pPr marL="0" marR="0" lvl="0" indent="0" fontAlgn="auto">
              <a:lnSpc>
                <a:spcPct val="100000"/>
              </a:lnSpc>
              <a:buNone/>
              <a:tabLst/>
              <a:defRPr/>
            </a:pPr>
            <a:endParaRPr lang="en-US" sz="2400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ln w="3175" cmpd="sng">
                  <a:noFill/>
                </a:ln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When a thought + emotion + action repeats, the brain strengthens that pathway.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sz="2400" dirty="0">
                <a:ln w="3175" cmpd="sng">
                  <a:noFill/>
                </a:ln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Over time, the response becomes automatic (habitual).</a:t>
            </a:r>
            <a:endParaRPr sz="2400" b="1" dirty="0">
              <a:ln w="3175" cmpd="sng">
                <a:noFill/>
              </a:ln>
              <a:solidFill>
                <a:prstClr val="white"/>
              </a:solidFill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7" name="Imagem 6" descr="Uma imagem contendo objeto, relógio&#10;&#10;O conteúdo gerado por IA pode estar incorreto.">
            <a:extLst>
              <a:ext uri="{FF2B5EF4-FFF2-40B4-BE49-F238E27FC236}">
                <a16:creationId xmlns:a16="http://schemas.microsoft.com/office/drawing/2014/main" id="{66E5926A-8E44-6E25-2AAD-CA86A2D36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2052" y="5566196"/>
            <a:ext cx="2405923" cy="11204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BC4144-932D-5658-DF1B-6DE3DBF45F4E}"/>
              </a:ext>
            </a:extLst>
          </p:cNvPr>
          <p:cNvSpPr txBox="1"/>
          <p:nvPr/>
        </p:nvSpPr>
        <p:spPr>
          <a:xfrm>
            <a:off x="10353801" y="289003"/>
            <a:ext cx="1372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Part 2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FC5BC-D0A9-F3A7-4536-79CB00320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2939C-D875-014B-C492-5AE9FD8A3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9785" y="287981"/>
            <a:ext cx="10614264" cy="1507067"/>
          </a:xfrm>
        </p:spPr>
        <p:txBody>
          <a:bodyPr/>
          <a:lstStyle/>
          <a:p>
            <a:r>
              <a:rPr sz="4000" cap="none" dirty="0">
                <a:ln>
                  <a:noFill/>
                </a:ln>
                <a:latin typeface="Calibri"/>
              </a:rPr>
              <a:t>“Neurons that fire together wire together”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8BD24B-4DD2-1A50-8AA9-29B25B420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9784" y="1590806"/>
            <a:ext cx="9438369" cy="4376223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3200" b="1" dirty="0">
                <a:ln w="3175" cmpd="sng">
                  <a:noFill/>
                </a:ln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Limited moral standards of the conscious self (spirit) contribute to egoistic approach to life, leading to</a:t>
            </a:r>
            <a:r>
              <a:rPr sz="3200" b="1" dirty="0">
                <a:ln w="3175" cmpd="sng">
                  <a:noFill/>
                </a:ln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 why repeated </a:t>
            </a:r>
            <a:r>
              <a:rPr lang="en-US" sz="3200" b="1" dirty="0">
                <a:ln w="3175" cmpd="sng">
                  <a:noFill/>
                </a:ln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“negative and selfish </a:t>
            </a:r>
            <a:r>
              <a:rPr lang="en-US" sz="3200" b="1" dirty="0" err="1">
                <a:ln w="3175" cmpd="sng">
                  <a:noFill/>
                </a:ln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behaviour</a:t>
            </a:r>
            <a:r>
              <a:rPr lang="en-US" sz="3200" b="1" dirty="0">
                <a:ln w="3175" cmpd="sng">
                  <a:noFill/>
                </a:ln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” </a:t>
            </a:r>
            <a:r>
              <a:rPr sz="3200" b="1" dirty="0">
                <a:ln w="3175" cmpd="sng">
                  <a:noFill/>
                </a:ln>
                <a:solidFill>
                  <a:prstClr val="white"/>
                </a:solidFill>
                <a:latin typeface="Century Gothic" panose="020B0502020202020204"/>
                <a:ea typeface="+mj-ea"/>
                <a:cs typeface="+mj-cs"/>
              </a:rPr>
              <a:t>can become 'the default.'</a:t>
            </a:r>
          </a:p>
        </p:txBody>
      </p:sp>
      <p:pic>
        <p:nvPicPr>
          <p:cNvPr id="7" name="Imagem 6" descr="Uma imagem contendo objeto, relógio&#10;&#10;O conteúdo gerado por IA pode estar incorreto.">
            <a:extLst>
              <a:ext uri="{FF2B5EF4-FFF2-40B4-BE49-F238E27FC236}">
                <a16:creationId xmlns:a16="http://schemas.microsoft.com/office/drawing/2014/main" id="{8EFD24D8-4F7C-7880-1767-B074766B7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2052" y="5566196"/>
            <a:ext cx="2405923" cy="11204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9882456-E66A-060A-1E13-BB264A93F799}"/>
              </a:ext>
            </a:extLst>
          </p:cNvPr>
          <p:cNvSpPr txBox="1"/>
          <p:nvPr/>
        </p:nvSpPr>
        <p:spPr>
          <a:xfrm>
            <a:off x="10353801" y="289003"/>
            <a:ext cx="1372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Part 2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720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9785" y="684161"/>
            <a:ext cx="8226160" cy="594960"/>
          </a:xfrm>
        </p:spPr>
        <p:txBody>
          <a:bodyPr>
            <a:norm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tabLst/>
              <a:defRPr/>
            </a:pPr>
            <a:r>
              <a:rPr lang="en-US" sz="2400" b="1" cap="none" dirty="0">
                <a:latin typeface="+mn-lt"/>
                <a:ea typeface="+mn-ea"/>
                <a:cs typeface="+mn-cs"/>
              </a:rPr>
              <a:t>Changing Inner (moral) Patterns &amp; Rewiring the Mind</a:t>
            </a:r>
            <a:endParaRPr sz="2400" cap="none" dirty="0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9784" y="2158484"/>
            <a:ext cx="9077643" cy="2541031"/>
          </a:xfrm>
        </p:spPr>
        <p:txBody>
          <a:bodyPr/>
          <a:lstStyle/>
          <a:p>
            <a:pPr marL="342900" marR="0" lvl="0" indent="-342900" fontAlgn="auto">
              <a:lnSpc>
                <a:spcPct val="100000"/>
              </a:lnSpc>
              <a:buFont typeface="Wingdings" panose="05000000000000000000" pitchFamily="2" charset="2"/>
              <a:buChar char="ü"/>
              <a:tabLst/>
              <a:defRPr/>
            </a:pPr>
            <a:r>
              <a:rPr lang="en-US" sz="22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Spiritist View: We train the will to guide the mind, not be dragged by impulse or instinct.</a:t>
            </a:r>
          </a:p>
          <a:p>
            <a:pPr marL="342900" marR="0" lvl="0" indent="-342900" fontAlgn="auto">
              <a:lnSpc>
                <a:spcPct val="100000"/>
              </a:lnSpc>
              <a:buFont typeface="Wingdings" panose="05000000000000000000" pitchFamily="2" charset="2"/>
              <a:buChar char="ü"/>
              <a:tabLst/>
              <a:defRPr/>
            </a:pPr>
            <a:r>
              <a:rPr lang="pt-BR" sz="22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Brain-change</a:t>
            </a:r>
            <a:r>
              <a:rPr lang="pt-BR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</a:t>
            </a:r>
            <a:r>
              <a:rPr lang="pt-BR" sz="22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method</a:t>
            </a:r>
            <a:r>
              <a:rPr lang="pt-BR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for </a:t>
            </a:r>
            <a:r>
              <a:rPr lang="pt-BR" sz="22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transforming</a:t>
            </a:r>
            <a:r>
              <a:rPr lang="pt-BR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 moral mental </a:t>
            </a:r>
            <a:r>
              <a:rPr lang="pt-BR" sz="2200" dirty="0" err="1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habits</a:t>
            </a:r>
            <a:r>
              <a:rPr lang="pt-BR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What we’re aiming for: reduce fuel to the </a:t>
            </a:r>
            <a:r>
              <a:rPr lang="en-US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"</a:t>
            </a: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old circuit</a:t>
            </a:r>
            <a:r>
              <a:rPr lang="en-US"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"</a:t>
            </a: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, and build a new one with repetition.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73D21FD-B17A-34F2-5545-4F417F5B52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4644" y="5320817"/>
            <a:ext cx="1310343" cy="13624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240303-0733-D7F7-DE9C-AC8FED01CE91}"/>
              </a:ext>
            </a:extLst>
          </p:cNvPr>
          <p:cNvSpPr txBox="1"/>
          <p:nvPr/>
        </p:nvSpPr>
        <p:spPr>
          <a:xfrm>
            <a:off x="10353801" y="289003"/>
            <a:ext cx="1372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Part 2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86502A-565A-2D99-16AD-3AC67887936F}"/>
              </a:ext>
            </a:extLst>
          </p:cNvPr>
          <p:cNvSpPr txBox="1"/>
          <p:nvPr/>
        </p:nvSpPr>
        <p:spPr>
          <a:xfrm>
            <a:off x="1005630" y="1239366"/>
            <a:ext cx="61050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cap="none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relabel, refocus, and repetition </a:t>
            </a: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B43A9F-2ED8-1D9F-F2A9-420819827098}"/>
              </a:ext>
            </a:extLst>
          </p:cNvPr>
          <p:cNvSpPr txBox="1"/>
          <p:nvPr/>
        </p:nvSpPr>
        <p:spPr>
          <a:xfrm>
            <a:off x="2318506" y="5213766"/>
            <a:ext cx="54413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n w="3175" cmpd="sng">
                  <a:noFill/>
                </a:ln>
                <a:latin typeface="Century Gothic" panose="020B0502020202020204"/>
                <a:ea typeface="+mj-ea"/>
                <a:cs typeface="+mj-cs"/>
              </a:rPr>
              <a:t>Key idea: </a:t>
            </a:r>
            <a:br>
              <a:rPr lang="en-US" sz="2400" b="1" dirty="0">
                <a:ln w="3175" cmpd="sng">
                  <a:noFill/>
                </a:ln>
                <a:latin typeface="Century Gothic" panose="020B0502020202020204"/>
                <a:ea typeface="+mj-ea"/>
                <a:cs typeface="+mj-cs"/>
              </a:rPr>
            </a:br>
            <a:r>
              <a:rPr lang="en-US" sz="2400" b="1" dirty="0">
                <a:ln w="3175" cmpd="sng">
                  <a:noFill/>
                </a:ln>
                <a:latin typeface="Century Gothic" panose="020B0502020202020204"/>
                <a:ea typeface="+mj-ea"/>
                <a:cs typeface="+mj-cs"/>
              </a:rPr>
              <a:t>attention strengthens what it repeatedly touches.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7259" y="2200551"/>
            <a:ext cx="8534400" cy="2128170"/>
          </a:xfrm>
        </p:spPr>
        <p:txBody>
          <a:bodyPr/>
          <a:lstStyle/>
          <a:p>
            <a:pPr marL="0" indent="0">
              <a:buNone/>
            </a:pPr>
            <a:r>
              <a:rPr sz="2200" b="1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Instead of: </a:t>
            </a: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“I am anxious / I am angry”</a:t>
            </a:r>
          </a:p>
          <a:p>
            <a:pPr marL="0" indent="0">
              <a:buNone/>
            </a:pPr>
            <a:r>
              <a:rPr sz="2200" b="1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Try: </a:t>
            </a: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“This is an anxious thought” or “This is an angry impulse.”</a:t>
            </a:r>
          </a:p>
          <a:p>
            <a:pPr marL="0" indent="0">
              <a:buNone/>
            </a:pPr>
            <a:r>
              <a:rPr sz="2200" b="1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Why it helps: </a:t>
            </a:r>
            <a:r>
              <a:rPr sz="2200" dirty="0">
                <a:ln w="3175" cmpd="sng">
                  <a:noFill/>
                </a:ln>
                <a:solidFill>
                  <a:schemeClr val="bg1"/>
                </a:solidFill>
                <a:latin typeface="Century Gothic" panose="020B0502020202020204"/>
                <a:ea typeface="+mj-ea"/>
                <a:cs typeface="+mj-cs"/>
              </a:rPr>
              <a:t>it creates space for observation, reducing identification with the reaction.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2A50587-139F-0198-146F-ED0F70832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9948" y="5199907"/>
            <a:ext cx="1274174" cy="149364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BC0B7B3-95D5-D5BF-3C56-0053BEAFA36F}"/>
              </a:ext>
            </a:extLst>
          </p:cNvPr>
          <p:cNvSpPr txBox="1">
            <a:spLocks/>
          </p:cNvSpPr>
          <p:nvPr/>
        </p:nvSpPr>
        <p:spPr>
          <a:xfrm>
            <a:off x="947259" y="684161"/>
            <a:ext cx="8226160" cy="59496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defRPr/>
            </a:pPr>
            <a:r>
              <a:rPr lang="en-US" sz="2400" b="1" cap="none">
                <a:latin typeface="+mn-lt"/>
                <a:ea typeface="+mn-ea"/>
                <a:cs typeface="+mn-cs"/>
              </a:rPr>
              <a:t>Changing Inner (moral) Patterns &amp; Rewiring the Mind</a:t>
            </a:r>
            <a:endParaRPr lang="en-US" sz="2400" cap="none" dirty="0">
              <a:latin typeface="+mn-lt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BAED91-2E8D-FFCD-744D-76314B399DDC}"/>
              </a:ext>
            </a:extLst>
          </p:cNvPr>
          <p:cNvSpPr txBox="1"/>
          <p:nvPr/>
        </p:nvSpPr>
        <p:spPr>
          <a:xfrm>
            <a:off x="10353801" y="289003"/>
            <a:ext cx="1372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Part 2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7289E6-0FCC-6069-FD01-9F034D51B719}"/>
              </a:ext>
            </a:extLst>
          </p:cNvPr>
          <p:cNvSpPr txBox="1"/>
          <p:nvPr/>
        </p:nvSpPr>
        <p:spPr>
          <a:xfrm>
            <a:off x="947259" y="1307055"/>
            <a:ext cx="61050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cap="none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Step 1: Relabel (create distance)</a:t>
            </a:r>
            <a:endParaRPr lang="en-US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0B1962-BD8F-8E50-3171-D2F2A3B5574A}"/>
              </a:ext>
            </a:extLst>
          </p:cNvPr>
          <p:cNvSpPr txBox="1"/>
          <p:nvPr/>
        </p:nvSpPr>
        <p:spPr>
          <a:xfrm>
            <a:off x="1211159" y="4884220"/>
            <a:ext cx="76182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Spirit guiding the mind: </a:t>
            </a:r>
            <a:b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</a:br>
            <a: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the observer-self (conscience) watches the </a:t>
            </a:r>
            <a:b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</a:br>
            <a:r>
              <a:rPr lang="en-US" sz="2400" b="1" dirty="0">
                <a:ln w="3175" cmpd="sng">
                  <a:noFill/>
                </a:ln>
                <a:solidFill>
                  <a:schemeClr val="tx1"/>
                </a:solidFill>
                <a:latin typeface="Century Gothic" panose="020B0502020202020204"/>
                <a:ea typeface="+mj-ea"/>
                <a:cs typeface="+mj-cs"/>
              </a:rPr>
              <a:t>lower-self without merging with instinct or impulse.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tia">
  <a:themeElements>
    <a:clrScheme name="Fatia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Fati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t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Fatia">
    <a:dk1>
      <a:sysClr val="windowText" lastClr="000000"/>
    </a:dk1>
    <a:lt1>
      <a:sysClr val="window" lastClr="FFFFFF"/>
    </a:lt1>
    <a:dk2>
      <a:srgbClr val="D06F1E"/>
    </a:dk2>
    <a:lt2>
      <a:srgbClr val="F0BE21"/>
    </a:lt2>
    <a:accent1>
      <a:srgbClr val="760603"/>
    </a:accent1>
    <a:accent2>
      <a:srgbClr val="9F761A"/>
    </a:accent2>
    <a:accent3>
      <a:srgbClr val="92A200"/>
    </a:accent3>
    <a:accent4>
      <a:srgbClr val="4AA157"/>
    </a:accent4>
    <a:accent5>
      <a:srgbClr val="46788D"/>
    </a:accent5>
    <a:accent6>
      <a:srgbClr val="A848A8"/>
    </a:accent6>
    <a:hlink>
      <a:srgbClr val="460402"/>
    </a:hlink>
    <a:folHlink>
      <a:srgbClr val="99111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4938</TotalTime>
  <Words>2869</Words>
  <Application>Microsoft Office PowerPoint</Application>
  <PresentationFormat>Widescreen</PresentationFormat>
  <Paragraphs>238</Paragraphs>
  <Slides>32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Aptos</vt:lpstr>
      <vt:lpstr>Arial</vt:lpstr>
      <vt:lpstr>Calibri</vt:lpstr>
      <vt:lpstr>Century Gothic</vt:lpstr>
      <vt:lpstr>Courier New</vt:lpstr>
      <vt:lpstr>Wingdings</vt:lpstr>
      <vt:lpstr>Wingdings 3</vt:lpstr>
      <vt:lpstr>Fatia</vt:lpstr>
      <vt:lpstr>Inner Reform &amp; Brain-change</vt:lpstr>
      <vt:lpstr>Tonight’s Roadmap &amp; Purpose of the Lecture - Spiritism “inner reform” progressively explained by science - ways of moral transformation, connection with brain works &amp; energy</vt:lpstr>
      <vt:lpstr>The Brain and Moral Habits  </vt:lpstr>
      <vt:lpstr>The Core Difficulty</vt:lpstr>
      <vt:lpstr>'Use it or lose it’: pathways strengthen and weaken based on our “conscious choices”.</vt:lpstr>
      <vt:lpstr>“Neurons that fire together wire together”</vt:lpstr>
      <vt:lpstr>“Neurons that fire together wire together”</vt:lpstr>
      <vt:lpstr>Changing Inner (moral) Patterns &amp; Rewiring the Mind</vt:lpstr>
      <vt:lpstr>PowerPoint Presentation</vt:lpstr>
      <vt:lpstr>PowerPoint Presentation</vt:lpstr>
      <vt:lpstr>Imagination and Thinking Leave Physical Traces – ALL IS ENERGY Inside and Outside the Body &amp; Mind </vt:lpstr>
      <vt:lpstr>Common Thinking Traps (Cognitive Distortions)</vt:lpstr>
      <vt:lpstr>Meditation is a tool to implemente Spiritsms “vigilance” or self‑examination of thoughts </vt:lpstr>
      <vt:lpstr>Conclusion – “Inner Reform” as a Conscious Practice of Transformation</vt:lpstr>
      <vt:lpstr>“Will”, resilience, intellectual and moral awareness: The Basis for “inner reform” </vt:lpstr>
      <vt:lpstr>Why "Will" Matters?</vt:lpstr>
      <vt:lpstr>How “Will” Work?</vt:lpstr>
      <vt:lpstr>From Short-Term to Long-Term Memory (simple story)</vt:lpstr>
      <vt:lpstr>A Simple Experiment: Learning Through Repetition</vt:lpstr>
      <vt:lpstr>Genes Have a “Transcript” Function (accessible view)</vt:lpstr>
      <vt:lpstr>Two Memory Systems That Shape Us</vt:lpstr>
      <vt:lpstr>Implicit vs Explicit: Why We React 'Out of Nowhere'</vt:lpstr>
      <vt:lpstr>When We Remember, Memory Becomes Flexible</vt:lpstr>
      <vt:lpstr>Sleep: The Brain’s Consolidation Workshop</vt:lpstr>
      <vt:lpstr>The Double-Edged Sword of Plasticity</vt:lpstr>
      <vt:lpstr>Transforming “Ghosts” into Ancestors</vt:lpstr>
      <vt:lpstr>Closing Message</vt:lpstr>
      <vt:lpstr>A Practical Daily Practice (10–15 minutes)</vt:lpstr>
      <vt:lpstr>Discussion Prompts (for the group)</vt:lpstr>
      <vt:lpstr>References – Spiritism </vt:lpstr>
      <vt:lpstr>References – Norman Doidge</vt:lpstr>
      <vt:lpstr>References – Eric R. Kandel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Marcelo</dc:creator>
  <cp:keywords/>
  <dc:description>generated using python-pptx</dc:description>
  <cp:lastModifiedBy>Jair B da Silva</cp:lastModifiedBy>
  <cp:revision>16</cp:revision>
  <dcterms:created xsi:type="dcterms:W3CDTF">2013-01-27T09:14:16Z</dcterms:created>
  <dcterms:modified xsi:type="dcterms:W3CDTF">2026-03-30T01:25:40Z</dcterms:modified>
  <cp:category/>
</cp:coreProperties>
</file>