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4" r:id="rId3"/>
    <p:sldId id="275" r:id="rId4"/>
    <p:sldId id="273" r:id="rId5"/>
    <p:sldId id="259" r:id="rId6"/>
    <p:sldId id="272" r:id="rId7"/>
    <p:sldId id="271" r:id="rId8"/>
    <p:sldId id="260" r:id="rId9"/>
    <p:sldId id="262" r:id="rId10"/>
    <p:sldId id="269" r:id="rId11"/>
    <p:sldId id="263" r:id="rId12"/>
    <p:sldId id="264" r:id="rId13"/>
    <p:sldId id="268" r:id="rId14"/>
    <p:sldId id="265" r:id="rId15"/>
    <p:sldId id="267" r:id="rId16"/>
    <p:sldId id="266" r:id="rId17"/>
    <p:sldId id="270" r:id="rId18"/>
  </p:sldIdLst>
  <p:sldSz cx="9144000" cy="5143500" type="screen16x9"/>
  <p:notesSz cx="7023100" cy="93091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6" d="100"/>
          <a:sy n="106" d="100"/>
        </p:scale>
        <p:origin x="37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01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pPr defTabSz="1045251">
              <a:defRPr/>
            </a:pPr>
            <a:fld id="{F7021451-1387-4CA6-816F-3879F97B5CBC}" type="slidenum">
              <a:rPr lang="en-US" sz="2100">
                <a:solidFill>
                  <a:prstClr val="black"/>
                </a:solidFill>
                <a:latin typeface="Calibri" panose="020F0502020204030204"/>
              </a:rPr>
              <a:pPr defTabSz="1045251">
                <a:defRPr/>
              </a:pPr>
              <a:t>10</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pPr defTabSz="1045251">
              <a:defRPr/>
            </a:pPr>
            <a:fld id="{F7021451-1387-4CA6-816F-3879F97B5CBC}" type="slidenum">
              <a:rPr lang="en-US" sz="2100">
                <a:solidFill>
                  <a:prstClr val="black"/>
                </a:solidFill>
                <a:latin typeface="Calibri" panose="020F0502020204030204"/>
              </a:rPr>
              <a:pPr defTabSz="1045251">
                <a:defRPr/>
              </a:pPr>
              <a:t>13</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pPr defTabSz="1045251">
              <a:defRPr/>
            </a:pPr>
            <a:fld id="{F7021451-1387-4CA6-816F-3879F97B5CBC}" type="slidenum">
              <a:rPr lang="en-US" sz="2100">
                <a:solidFill>
                  <a:prstClr val="black"/>
                </a:solidFill>
                <a:latin typeface="Calibri" panose="020F0502020204030204"/>
              </a:rPr>
              <a:pPr defTabSz="1045251">
                <a:defRPr/>
              </a:pPr>
              <a:t>15</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pPr defTabSz="1045251">
              <a:defRPr/>
            </a:pPr>
            <a:fld id="{F7021451-1387-4CA6-816F-3879F97B5CBC}" type="slidenum">
              <a:rPr lang="en-US" sz="2100">
                <a:solidFill>
                  <a:prstClr val="black"/>
                </a:solidFill>
                <a:latin typeface="Calibri" panose="020F0502020204030204"/>
              </a:rPr>
              <a:pPr defTabSz="1045251">
                <a:defRPr/>
              </a:pPr>
              <a:t>17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B5137-FD45-7FEC-B690-FF149D9E42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8D25F-BD58-756C-D384-4B96069DAE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713A97-A326-DCED-5AC3-E627942A2922}"/>
              </a:ext>
            </a:extLst>
          </p:cNvPr>
          <p:cNvSpPr>
            <a:spLocks noGrp="1"/>
          </p:cNvSpPr>
          <p:nvPr>
            <p:ph type="body" idx="1"/>
          </p:nvPr>
        </p:nvSpPr>
        <p:spPr/>
        <p:txBody>
          <a:bodyPr lIns="104525" tIns="52263" rIns="104525" bIns="52263"/>
          <a:lstStyle/>
          <a:p>
            <a:endParaRPr lang="en-US" dirty="0"/>
          </a:p>
        </p:txBody>
      </p:sp>
      <p:sp>
        <p:nvSpPr>
          <p:cNvPr id="4" name="Slide Number Placeholder 3">
            <a:extLst>
              <a:ext uri="{FF2B5EF4-FFF2-40B4-BE49-F238E27FC236}">
                <a16:creationId xmlns:a16="http://schemas.microsoft.com/office/drawing/2014/main" id="{7392F5FE-BB97-8B3F-E4EA-37135C9B167F}"/>
              </a:ext>
            </a:extLst>
          </p:cNvPr>
          <p:cNvSpPr>
            <a:spLocks noGrp="1"/>
          </p:cNvSpPr>
          <p:nvPr>
            <p:ph type="sldNum" sz="quarter" idx="10"/>
          </p:nvPr>
        </p:nvSpPr>
        <p:spPr/>
        <p:txBody>
          <a:bodyPr lIns="104525" tIns="52263" rIns="104525" bIns="52263"/>
          <a:lstStyle/>
          <a:p>
            <a:fld id="{F7021451-1387-4CA6-816F-3879F97B5CBC}" type="slidenum">
              <a:rPr lang="en-US"/>
              <a:t>2</a:t>
            </a:fld>
            <a:endParaRPr lang="en-US"/>
          </a:p>
        </p:txBody>
      </p:sp>
    </p:spTree>
    <p:extLst>
      <p:ext uri="{BB962C8B-B14F-4D97-AF65-F5344CB8AC3E}">
        <p14:creationId xmlns:p14="http://schemas.microsoft.com/office/powerpoint/2010/main" val="354341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C7068-6220-C6A1-F2EA-119C4F32F1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2C6BA-3D5D-6CDF-BAE4-B15475F66D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AE8B0-CB0A-03EC-34F5-77BA284C05FF}"/>
              </a:ext>
            </a:extLst>
          </p:cNvPr>
          <p:cNvSpPr>
            <a:spLocks noGrp="1"/>
          </p:cNvSpPr>
          <p:nvPr>
            <p:ph type="body" idx="1"/>
          </p:nvPr>
        </p:nvSpPr>
        <p:spPr/>
        <p:txBody>
          <a:bodyPr lIns="104525" tIns="52263" rIns="104525" bIns="52263"/>
          <a:lstStyle/>
          <a:p>
            <a:endParaRPr lang="en-US" dirty="0"/>
          </a:p>
        </p:txBody>
      </p:sp>
      <p:sp>
        <p:nvSpPr>
          <p:cNvPr id="4" name="Slide Number Placeholder 3">
            <a:extLst>
              <a:ext uri="{FF2B5EF4-FFF2-40B4-BE49-F238E27FC236}">
                <a16:creationId xmlns:a16="http://schemas.microsoft.com/office/drawing/2014/main" id="{6A94F385-3A0B-9933-1B52-7BBB874776C8}"/>
              </a:ext>
            </a:extLst>
          </p:cNvPr>
          <p:cNvSpPr>
            <a:spLocks noGrp="1"/>
          </p:cNvSpPr>
          <p:nvPr>
            <p:ph type="sldNum" sz="quarter" idx="10"/>
          </p:nvPr>
        </p:nvSpPr>
        <p:spPr/>
        <p:txBody>
          <a:bodyPr lIns="104525" tIns="52263" rIns="104525" bIns="52263"/>
          <a:lstStyle/>
          <a:p>
            <a:fld id="{F7021451-1387-4CA6-816F-3879F97B5CBC}" type="slidenum">
              <a:rPr lang="en-US"/>
              <a:t>3</a:t>
            </a:fld>
            <a:endParaRPr lang="en-US"/>
          </a:p>
        </p:txBody>
      </p:sp>
    </p:spTree>
    <p:extLst>
      <p:ext uri="{BB962C8B-B14F-4D97-AF65-F5344CB8AC3E}">
        <p14:creationId xmlns:p14="http://schemas.microsoft.com/office/powerpoint/2010/main" val="1453111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pPr defTabSz="1045251">
              <a:defRPr/>
            </a:pPr>
            <a:fld id="{F7021451-1387-4CA6-816F-3879F97B5CBC}" type="slidenum">
              <a:rPr lang="en-US" sz="2100">
                <a:solidFill>
                  <a:prstClr val="black"/>
                </a:solidFill>
                <a:latin typeface="Calibri" panose="020F0502020204030204"/>
              </a:rPr>
              <a:pPr defTabSz="1045251">
                <a:defRPr/>
              </a:pPr>
              <a:t>6</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pPr defTabSz="1045251">
              <a:defRPr/>
            </a:pPr>
            <a:fld id="{F7021451-1387-4CA6-816F-3879F97B5CBC}" type="slidenum">
              <a:rPr lang="en-US" sz="2100">
                <a:solidFill>
                  <a:prstClr val="black"/>
                </a:solidFill>
                <a:latin typeface="Calibri" panose="020F0502020204030204"/>
              </a:rPr>
              <a:pPr defTabSz="1045251">
                <a:defRPr/>
              </a:pPr>
              <a:t>7</a:t>
            </a:fld>
            <a:endParaRPr lang="en-US" sz="2100">
              <a:solidFill>
                <a:prstClr val="black"/>
              </a:solidFill>
              <a:latin typeface="Calibri" panose="020F0502020204030204"/>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4525" tIns="52263" rIns="104525" bIns="52263"/>
          <a:lstStyle/>
          <a:p>
            <a:endParaRPr lang="en-US" dirty="0"/>
          </a:p>
        </p:txBody>
      </p:sp>
      <p:sp>
        <p:nvSpPr>
          <p:cNvPr id="4" name="Slide Number Placeholder 3"/>
          <p:cNvSpPr>
            <a:spLocks noGrp="1"/>
          </p:cNvSpPr>
          <p:nvPr>
            <p:ph type="sldNum" sz="quarter" idx="10"/>
          </p:nvPr>
        </p:nvSpPr>
        <p:spPr/>
        <p:txBody>
          <a:bodyPr lIns="104525" tIns="52263" rIns="104525" bIns="52263"/>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744"/>
        </a:solidFill>
        <a:effectLst/>
      </p:bgPr>
    </p:bg>
    <p:spTree>
      <p:nvGrpSpPr>
        <p:cNvPr id="1" name=""/>
        <p:cNvGrpSpPr/>
        <p:nvPr/>
      </p:nvGrpSpPr>
      <p:grpSpPr>
        <a:xfrm>
          <a:off x="0" y="0"/>
          <a:ext cx="0" cy="0"/>
          <a:chOff x="0" y="0"/>
          <a:chExt cx="0" cy="0"/>
        </a:xfrm>
      </p:grpSpPr>
      <p:sp>
        <p:nvSpPr>
          <p:cNvPr id="2" name="Shape 0"/>
          <p:cNvSpPr/>
          <p:nvPr/>
        </p:nvSpPr>
        <p:spPr>
          <a:xfrm>
            <a:off x="6858000" y="-1097280"/>
            <a:ext cx="4114800" cy="4114800"/>
          </a:xfrm>
          <a:prstGeom prst="ellipse">
            <a:avLst/>
          </a:prstGeom>
          <a:solidFill>
            <a:srgbClr val="3D5278">
              <a:alpha val="30000"/>
            </a:srgbClr>
          </a:solidFill>
          <a:ln w="12700">
            <a:solidFill>
              <a:srgbClr val="3D5278">
                <a:alpha val="30000"/>
              </a:srgbClr>
            </a:solidFill>
            <a:prstDash val="solid"/>
          </a:ln>
        </p:spPr>
        <p:txBody>
          <a:bodyPr/>
          <a:lstStyle/>
          <a:p>
            <a:endParaRPr lang="en-US"/>
          </a:p>
        </p:txBody>
      </p:sp>
      <p:sp>
        <p:nvSpPr>
          <p:cNvPr id="3" name="Shape 1"/>
          <p:cNvSpPr/>
          <p:nvPr/>
        </p:nvSpPr>
        <p:spPr>
          <a:xfrm>
            <a:off x="-457200" y="3474720"/>
            <a:ext cx="2286000" cy="2286000"/>
          </a:xfrm>
          <a:prstGeom prst="ellipse">
            <a:avLst/>
          </a:prstGeom>
          <a:solidFill>
            <a:srgbClr val="C9A84C">
              <a:alpha val="20000"/>
            </a:srgbClr>
          </a:solidFill>
          <a:ln w="12700">
            <a:solidFill>
              <a:srgbClr val="C9A84C">
                <a:alpha val="20000"/>
              </a:srgbClr>
            </a:solidFill>
            <a:prstDash val="solid"/>
          </a:ln>
        </p:spPr>
        <p:txBody>
          <a:bodyPr/>
          <a:lstStyle/>
          <a:p>
            <a:endParaRPr lang="en-US"/>
          </a:p>
        </p:txBody>
      </p:sp>
      <p:sp>
        <p:nvSpPr>
          <p:cNvPr id="4" name="Shape 2"/>
          <p:cNvSpPr/>
          <p:nvPr/>
        </p:nvSpPr>
        <p:spPr>
          <a:xfrm>
            <a:off x="502920" y="1417320"/>
            <a:ext cx="73152" cy="2011680"/>
          </a:xfrm>
          <a:prstGeom prst="rect">
            <a:avLst/>
          </a:prstGeom>
          <a:solidFill>
            <a:srgbClr val="C9A84C"/>
          </a:solidFill>
          <a:ln/>
        </p:spPr>
        <p:txBody>
          <a:bodyPr/>
          <a:lstStyle/>
          <a:p>
            <a:endParaRPr lang="en-US"/>
          </a:p>
        </p:txBody>
      </p:sp>
      <p:sp>
        <p:nvSpPr>
          <p:cNvPr id="5" name="Text 3"/>
          <p:cNvSpPr/>
          <p:nvPr/>
        </p:nvSpPr>
        <p:spPr>
          <a:xfrm>
            <a:off x="685800" y="1371600"/>
            <a:ext cx="7772400" cy="1005840"/>
          </a:xfrm>
          <a:prstGeom prst="rect">
            <a:avLst/>
          </a:prstGeom>
          <a:noFill/>
          <a:ln/>
        </p:spPr>
        <p:txBody>
          <a:bodyPr wrap="square" lIns="0" tIns="0" rIns="0" bIns="0" rtlCol="0" anchor="ctr"/>
          <a:lstStyle/>
          <a:p>
            <a:pPr marL="0" indent="0" algn="l">
              <a:buNone/>
            </a:pPr>
            <a:r>
              <a:rPr lang="en-US" sz="5200" b="1" kern="0" spc="400" dirty="0">
                <a:solidFill>
                  <a:srgbClr val="FFFFFF"/>
                </a:solidFill>
                <a:latin typeface="Georgia" pitchFamily="34" charset="0"/>
                <a:ea typeface="Georgia" pitchFamily="34" charset="-122"/>
                <a:cs typeface="Georgia" pitchFamily="34" charset="-120"/>
              </a:rPr>
              <a:t>LETTING GO</a:t>
            </a:r>
            <a:endParaRPr lang="en-US" sz="5200" dirty="0"/>
          </a:p>
        </p:txBody>
      </p:sp>
      <p:sp>
        <p:nvSpPr>
          <p:cNvPr id="6" name="Text 4"/>
          <p:cNvSpPr/>
          <p:nvPr/>
        </p:nvSpPr>
        <p:spPr>
          <a:xfrm>
            <a:off x="685800" y="2423160"/>
            <a:ext cx="6400800" cy="502920"/>
          </a:xfrm>
          <a:prstGeom prst="rect">
            <a:avLst/>
          </a:prstGeom>
          <a:noFill/>
          <a:ln/>
        </p:spPr>
        <p:txBody>
          <a:bodyPr wrap="square" lIns="0" tIns="0" rIns="0" bIns="0" rtlCol="0" anchor="ctr"/>
          <a:lstStyle/>
          <a:p>
            <a:pPr marL="0" indent="0" algn="l">
              <a:buNone/>
            </a:pPr>
            <a:r>
              <a:rPr lang="en-US" sz="2000" i="1" dirty="0">
                <a:solidFill>
                  <a:srgbClr val="C9A84C"/>
                </a:solidFill>
                <a:latin typeface="Calibri" pitchFamily="34" charset="0"/>
                <a:ea typeface="Calibri" pitchFamily="34" charset="-122"/>
                <a:cs typeface="Calibri" pitchFamily="34" charset="-120"/>
              </a:rPr>
              <a:t>(OR DETACHMENT)</a:t>
            </a:r>
            <a:endParaRPr lang="en-US" sz="2000" dirty="0"/>
          </a:p>
        </p:txBody>
      </p:sp>
      <p:sp>
        <p:nvSpPr>
          <p:cNvPr id="7" name="Text 5"/>
          <p:cNvSpPr/>
          <p:nvPr/>
        </p:nvSpPr>
        <p:spPr>
          <a:xfrm>
            <a:off x="685800" y="2971800"/>
            <a:ext cx="7315200" cy="365760"/>
          </a:xfrm>
          <a:prstGeom prst="rect">
            <a:avLst/>
          </a:prstGeom>
          <a:noFill/>
          <a:ln/>
        </p:spPr>
        <p:txBody>
          <a:bodyPr wrap="square" lIns="0" tIns="0" rIns="0" bIns="0" rtlCol="0" anchor="ctr"/>
          <a:lstStyle/>
          <a:p>
            <a:pPr marL="0" indent="0" algn="l">
              <a:buNone/>
            </a:pPr>
            <a:endParaRPr lang="en-US" sz="1300" dirty="0"/>
          </a:p>
        </p:txBody>
      </p:sp>
      <p:sp>
        <p:nvSpPr>
          <p:cNvPr id="8" name="Text 6"/>
          <p:cNvSpPr/>
          <p:nvPr/>
        </p:nvSpPr>
        <p:spPr>
          <a:xfrm>
            <a:off x="685800" y="3337560"/>
            <a:ext cx="8229600" cy="320040"/>
          </a:xfrm>
          <a:prstGeom prst="rect">
            <a:avLst/>
          </a:prstGeom>
          <a:noFill/>
          <a:ln/>
        </p:spPr>
        <p:txBody>
          <a:bodyPr wrap="square" lIns="0" tIns="0" rIns="0" bIns="0" rtlCol="0" anchor="ctr"/>
          <a:lstStyle/>
          <a:p>
            <a:pPr marL="0" indent="0" algn="l">
              <a:buNone/>
            </a:pPr>
            <a:r>
              <a:rPr lang="en-US" sz="1100" i="1" dirty="0">
                <a:solidFill>
                  <a:srgbClr val="8A9BB8"/>
                </a:solidFill>
                <a:latin typeface="Calibri" pitchFamily="34" charset="0"/>
                <a:ea typeface="Calibri" pitchFamily="34" charset="-122"/>
                <a:cs typeface="Calibri" pitchFamily="34" charset="-120"/>
              </a:rPr>
              <a:t>Source: Pleasures of the Soul  ·  Francisco do Espírito Santo Neto / Hammed</a:t>
            </a:r>
            <a:endParaRPr lang="en-US" sz="1100" dirty="0"/>
          </a:p>
        </p:txBody>
      </p:sp>
      <p:sp>
        <p:nvSpPr>
          <p:cNvPr id="9" name="Text 7"/>
          <p:cNvSpPr/>
          <p:nvPr/>
        </p:nvSpPr>
        <p:spPr>
          <a:xfrm>
            <a:off x="685800" y="4663440"/>
            <a:ext cx="8229600" cy="274320"/>
          </a:xfrm>
          <a:prstGeom prst="rect">
            <a:avLst/>
          </a:prstGeom>
          <a:noFill/>
          <a:ln/>
        </p:spPr>
        <p:txBody>
          <a:bodyPr wrap="square" lIns="0" tIns="0" rIns="0" bIns="0" rtlCol="0" anchor="ctr"/>
          <a:lstStyle/>
          <a:p>
            <a:pPr marL="0" indent="0" algn="l">
              <a:buNone/>
            </a:pP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57200" y="201168"/>
            <a:ext cx="914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457200" y="530352"/>
            <a:ext cx="841248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A2744"/>
                </a:solidFill>
                <a:effectLst/>
                <a:uLnTx/>
                <a:uFillTx/>
                <a:latin typeface="Georgia" pitchFamily="34" charset="0"/>
                <a:ea typeface="Georgia" pitchFamily="34" charset="-122"/>
                <a:cs typeface="Georgia" pitchFamily="34" charset="-120"/>
              </a:rPr>
              <a:t>How to Work Toward Real Detachment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1133856" y="1691640"/>
            <a:ext cx="1572768" cy="3063240"/>
          </a:xfrm>
          <a:prstGeom prst="rect">
            <a:avLst/>
          </a:prstGeom>
          <a:solidFill>
            <a:srgbClr val="1A2744"/>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1133856" y="1691640"/>
            <a:ext cx="1572768" cy="54864"/>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1133856" y="1856232"/>
            <a:ext cx="1572768"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01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225296" y="2377440"/>
            <a:ext cx="1389888"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Courage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243584" y="2953512"/>
            <a:ext cx="1353312" cy="1691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Have the courage to recognise your own shadow — your limitations and the masks you wear.</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2816352" y="1691640"/>
            <a:ext cx="1572768" cy="3063240"/>
          </a:xfrm>
          <a:prstGeom prst="rect">
            <a:avLst/>
          </a:prstGeom>
          <a:solidFill>
            <a:srgbClr val="1A2744"/>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9"/>
          <p:cNvSpPr/>
          <p:nvPr/>
        </p:nvSpPr>
        <p:spPr>
          <a:xfrm>
            <a:off x="2816352" y="1691640"/>
            <a:ext cx="1572768" cy="54864"/>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2816352" y="1856232"/>
            <a:ext cx="1572768"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02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2907792" y="2377440"/>
            <a:ext cx="1389888"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Humility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2926080" y="2953512"/>
            <a:ext cx="1353312" cy="1691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Admit honestly what you have discovered about yourself, without self-deception.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498848" y="1691640"/>
            <a:ext cx="1572768" cy="3063240"/>
          </a:xfrm>
          <a:prstGeom prst="rect">
            <a:avLst/>
          </a:prstGeom>
          <a:solidFill>
            <a:srgbClr val="1A2744"/>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4498848" y="1691640"/>
            <a:ext cx="1572768" cy="54864"/>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4498848" y="1856232"/>
            <a:ext cx="1572768"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03</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4590288" y="2377440"/>
            <a:ext cx="1389888"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Persistence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4608576" y="2953512"/>
            <a:ext cx="1353312" cy="1691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Do not allow what you have already discovered to return and dominate you again.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23"/>
          <p:cNvSpPr/>
          <p:nvPr/>
        </p:nvSpPr>
        <p:spPr>
          <a:xfrm>
            <a:off x="6181344" y="1691640"/>
            <a:ext cx="1572768" cy="3063240"/>
          </a:xfrm>
          <a:prstGeom prst="rect">
            <a:avLst/>
          </a:prstGeom>
          <a:solidFill>
            <a:srgbClr val="1A2744"/>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Shape 24"/>
          <p:cNvSpPr/>
          <p:nvPr/>
        </p:nvSpPr>
        <p:spPr>
          <a:xfrm>
            <a:off x="6181344" y="1691640"/>
            <a:ext cx="1572768" cy="54864"/>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6181344" y="1855529"/>
            <a:ext cx="1572768"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04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6272784" y="2370407"/>
            <a:ext cx="1389888"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Openness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6309360" y="2995715"/>
            <a:ext cx="1353312" cy="1691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Let the new happen. Do not fear starting over. We are divine beings — there is no need for so many masks.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57200" y="201168"/>
            <a:ext cx="914400" cy="365760"/>
          </a:xfrm>
          <a:prstGeom prst="rect">
            <a:avLst/>
          </a:prstGeom>
          <a:noFill/>
          <a:ln/>
        </p:spPr>
        <p:txBody>
          <a:bodyPr wrap="square" lIns="0" tIns="0" rIns="0" bIns="0" rtlCol="0" anchor="ctr"/>
          <a:lstStyle/>
          <a:p>
            <a:pPr marL="0" indent="0">
              <a:buNone/>
            </a:pPr>
            <a:endParaRPr lang="en-US" sz="1600" dirty="0"/>
          </a:p>
        </p:txBody>
      </p:sp>
      <p:sp>
        <p:nvSpPr>
          <p:cNvPr id="3" name="Text 1"/>
          <p:cNvSpPr/>
          <p:nvPr/>
        </p:nvSpPr>
        <p:spPr>
          <a:xfrm>
            <a:off x="457200" y="530352"/>
            <a:ext cx="8229600" cy="548640"/>
          </a:xfrm>
          <a:prstGeom prst="rect">
            <a:avLst/>
          </a:prstGeom>
          <a:noFill/>
          <a:ln/>
        </p:spPr>
        <p:txBody>
          <a:bodyPr wrap="square" lIns="0" tIns="0" rIns="0" bIns="0" rtlCol="0" anchor="ctr"/>
          <a:lstStyle/>
          <a:p>
            <a:pPr marL="0" indent="0">
              <a:buNone/>
            </a:pPr>
            <a:r>
              <a:rPr lang="en-US" sz="3000" b="1" dirty="0">
                <a:solidFill>
                  <a:srgbClr val="1A2744"/>
                </a:solidFill>
                <a:latin typeface="Georgia" pitchFamily="34" charset="0"/>
                <a:ea typeface="Georgia" pitchFamily="34" charset="-122"/>
                <a:cs typeface="Georgia" pitchFamily="34" charset="-120"/>
              </a:rPr>
              <a:t>The Rewards of Detachment</a:t>
            </a:r>
            <a:endParaRPr lang="en-US" sz="3000" dirty="0"/>
          </a:p>
        </p:txBody>
      </p:sp>
      <p:sp>
        <p:nvSpPr>
          <p:cNvPr id="4" name="Shape 2"/>
          <p:cNvSpPr/>
          <p:nvPr/>
        </p:nvSpPr>
        <p:spPr>
          <a:xfrm>
            <a:off x="320040" y="1371600"/>
            <a:ext cx="2651760" cy="146304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5" name="Shape 3"/>
          <p:cNvSpPr/>
          <p:nvPr/>
        </p:nvSpPr>
        <p:spPr>
          <a:xfrm>
            <a:off x="320040" y="1371600"/>
            <a:ext cx="54864" cy="1463040"/>
          </a:xfrm>
          <a:prstGeom prst="rect">
            <a:avLst/>
          </a:prstGeom>
          <a:solidFill>
            <a:srgbClr val="C9A84C"/>
          </a:solidFill>
          <a:ln/>
        </p:spPr>
        <p:txBody>
          <a:bodyPr/>
          <a:lstStyle/>
          <a:p>
            <a:endParaRPr lang="en-US"/>
          </a:p>
        </p:txBody>
      </p:sp>
      <p:sp>
        <p:nvSpPr>
          <p:cNvPr id="6" name="Text 4"/>
          <p:cNvSpPr/>
          <p:nvPr/>
        </p:nvSpPr>
        <p:spPr>
          <a:xfrm>
            <a:off x="484632" y="1554480"/>
            <a:ext cx="594360" cy="594360"/>
          </a:xfrm>
          <a:prstGeom prst="rect">
            <a:avLst/>
          </a:prstGeom>
          <a:noFill/>
          <a:ln/>
        </p:spPr>
        <p:txBody>
          <a:bodyPr wrap="square" lIns="0" tIns="0" rIns="0" bIns="0" rtlCol="0" anchor="t"/>
          <a:lstStyle/>
          <a:p>
            <a:pPr marL="0" indent="0">
              <a:buNone/>
            </a:pPr>
            <a:r>
              <a:rPr lang="en-US" sz="2400" dirty="0">
                <a:solidFill>
                  <a:srgbClr val="000000"/>
                </a:solidFill>
              </a:rPr>
              <a:t>🕊️</a:t>
            </a:r>
            <a:endParaRPr lang="en-US" sz="2400" dirty="0"/>
          </a:p>
        </p:txBody>
      </p:sp>
      <p:sp>
        <p:nvSpPr>
          <p:cNvPr id="7" name="Text 5"/>
          <p:cNvSpPr/>
          <p:nvPr/>
        </p:nvSpPr>
        <p:spPr>
          <a:xfrm>
            <a:off x="1143000" y="1554480"/>
            <a:ext cx="1691640" cy="365760"/>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Peace</a:t>
            </a:r>
            <a:endParaRPr lang="en-US" sz="1400" dirty="0"/>
          </a:p>
        </p:txBody>
      </p:sp>
      <p:sp>
        <p:nvSpPr>
          <p:cNvPr id="8" name="Text 6"/>
          <p:cNvSpPr/>
          <p:nvPr/>
        </p:nvSpPr>
        <p:spPr>
          <a:xfrm>
            <a:off x="1143000" y="1965960"/>
            <a:ext cx="1691640" cy="685800"/>
          </a:xfrm>
          <a:prstGeom prst="rect">
            <a:avLst/>
          </a:prstGeom>
          <a:noFill/>
          <a:ln/>
        </p:spPr>
        <p:txBody>
          <a:bodyPr wrap="square" rtlCol="0" anchor="ctr"/>
          <a:lstStyle/>
          <a:p>
            <a:pPr marL="0" indent="0">
              <a:buNone/>
            </a:pPr>
            <a:r>
              <a:rPr lang="en-US" sz="1200" dirty="0">
                <a:solidFill>
                  <a:srgbClr val="555555"/>
                </a:solidFill>
                <a:latin typeface="Calibri" pitchFamily="34" charset="0"/>
                <a:ea typeface="Calibri" pitchFamily="34" charset="-122"/>
                <a:cs typeface="Calibri" pitchFamily="34" charset="-120"/>
              </a:rPr>
              <a:t>No longer enslaved by fear of loss.</a:t>
            </a:r>
            <a:endParaRPr lang="en-US" sz="1200" dirty="0"/>
          </a:p>
        </p:txBody>
      </p:sp>
      <p:sp>
        <p:nvSpPr>
          <p:cNvPr id="9" name="Shape 7"/>
          <p:cNvSpPr/>
          <p:nvPr/>
        </p:nvSpPr>
        <p:spPr>
          <a:xfrm>
            <a:off x="3246120" y="1371600"/>
            <a:ext cx="2651760" cy="146304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10" name="Shape 8"/>
          <p:cNvSpPr/>
          <p:nvPr/>
        </p:nvSpPr>
        <p:spPr>
          <a:xfrm>
            <a:off x="3246120" y="1371600"/>
            <a:ext cx="54864" cy="1463040"/>
          </a:xfrm>
          <a:prstGeom prst="rect">
            <a:avLst/>
          </a:prstGeom>
          <a:solidFill>
            <a:srgbClr val="C9A84C"/>
          </a:solidFill>
          <a:ln/>
        </p:spPr>
        <p:txBody>
          <a:bodyPr/>
          <a:lstStyle/>
          <a:p>
            <a:endParaRPr lang="en-US"/>
          </a:p>
        </p:txBody>
      </p:sp>
      <p:sp>
        <p:nvSpPr>
          <p:cNvPr id="11" name="Text 9"/>
          <p:cNvSpPr/>
          <p:nvPr/>
        </p:nvSpPr>
        <p:spPr>
          <a:xfrm>
            <a:off x="3410712" y="1554480"/>
            <a:ext cx="594360" cy="594360"/>
          </a:xfrm>
          <a:prstGeom prst="rect">
            <a:avLst/>
          </a:prstGeom>
          <a:noFill/>
          <a:ln/>
        </p:spPr>
        <p:txBody>
          <a:bodyPr wrap="square" lIns="0" tIns="0" rIns="0" bIns="0" rtlCol="0" anchor="t"/>
          <a:lstStyle/>
          <a:p>
            <a:pPr marL="0" indent="0">
              <a:buNone/>
            </a:pPr>
            <a:r>
              <a:rPr lang="en-US" sz="2400" dirty="0">
                <a:solidFill>
                  <a:srgbClr val="000000"/>
                </a:solidFill>
              </a:rPr>
              <a:t>🔓</a:t>
            </a:r>
            <a:endParaRPr lang="en-US" sz="2400" dirty="0"/>
          </a:p>
        </p:txBody>
      </p:sp>
      <p:sp>
        <p:nvSpPr>
          <p:cNvPr id="12" name="Text 10"/>
          <p:cNvSpPr/>
          <p:nvPr/>
        </p:nvSpPr>
        <p:spPr>
          <a:xfrm>
            <a:off x="4069080" y="1554480"/>
            <a:ext cx="1691640" cy="365760"/>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Freedom</a:t>
            </a:r>
            <a:endParaRPr lang="en-US" sz="1400" dirty="0"/>
          </a:p>
        </p:txBody>
      </p:sp>
      <p:sp>
        <p:nvSpPr>
          <p:cNvPr id="13" name="Text 11"/>
          <p:cNvSpPr/>
          <p:nvPr/>
        </p:nvSpPr>
        <p:spPr>
          <a:xfrm>
            <a:off x="4069080" y="1965960"/>
            <a:ext cx="1691640" cy="685800"/>
          </a:xfrm>
          <a:prstGeom prst="rect">
            <a:avLst/>
          </a:prstGeom>
          <a:noFill/>
          <a:ln/>
        </p:spPr>
        <p:txBody>
          <a:bodyPr wrap="square" rtlCol="0" anchor="ctr"/>
          <a:lstStyle/>
          <a:p>
            <a:pPr marL="0" indent="0">
              <a:buNone/>
            </a:pPr>
            <a:r>
              <a:rPr lang="en-US" sz="1200" dirty="0">
                <a:solidFill>
                  <a:srgbClr val="555555"/>
                </a:solidFill>
                <a:latin typeface="Calibri" pitchFamily="34" charset="0"/>
                <a:ea typeface="Calibri" pitchFamily="34" charset="-122"/>
                <a:cs typeface="Calibri" pitchFamily="34" charset="-120"/>
              </a:rPr>
              <a:t>Liberated from the approval of others.</a:t>
            </a:r>
            <a:endParaRPr lang="en-US" sz="1200" dirty="0"/>
          </a:p>
        </p:txBody>
      </p:sp>
      <p:sp>
        <p:nvSpPr>
          <p:cNvPr id="14" name="Shape 12"/>
          <p:cNvSpPr/>
          <p:nvPr/>
        </p:nvSpPr>
        <p:spPr>
          <a:xfrm>
            <a:off x="6172200" y="1371600"/>
            <a:ext cx="2651760" cy="146304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15" name="Shape 13"/>
          <p:cNvSpPr/>
          <p:nvPr/>
        </p:nvSpPr>
        <p:spPr>
          <a:xfrm>
            <a:off x="6172200" y="1371600"/>
            <a:ext cx="54864" cy="1463040"/>
          </a:xfrm>
          <a:prstGeom prst="rect">
            <a:avLst/>
          </a:prstGeom>
          <a:solidFill>
            <a:srgbClr val="C9A84C"/>
          </a:solidFill>
          <a:ln/>
        </p:spPr>
        <p:txBody>
          <a:bodyPr/>
          <a:lstStyle/>
          <a:p>
            <a:endParaRPr lang="en-US"/>
          </a:p>
        </p:txBody>
      </p:sp>
      <p:sp>
        <p:nvSpPr>
          <p:cNvPr id="16" name="Text 14"/>
          <p:cNvSpPr/>
          <p:nvPr/>
        </p:nvSpPr>
        <p:spPr>
          <a:xfrm>
            <a:off x="6336792" y="1554480"/>
            <a:ext cx="594360" cy="594360"/>
          </a:xfrm>
          <a:prstGeom prst="rect">
            <a:avLst/>
          </a:prstGeom>
          <a:noFill/>
          <a:ln/>
        </p:spPr>
        <p:txBody>
          <a:bodyPr wrap="square" lIns="0" tIns="0" rIns="0" bIns="0" rtlCol="0" anchor="t"/>
          <a:lstStyle/>
          <a:p>
            <a:pPr marL="0" indent="0">
              <a:buNone/>
            </a:pPr>
            <a:r>
              <a:rPr lang="en-US" sz="2400" dirty="0">
                <a:solidFill>
                  <a:srgbClr val="000000"/>
                </a:solidFill>
              </a:rPr>
              <a:t>💞</a:t>
            </a:r>
            <a:endParaRPr lang="en-US" sz="2400" dirty="0"/>
          </a:p>
        </p:txBody>
      </p:sp>
      <p:sp>
        <p:nvSpPr>
          <p:cNvPr id="17" name="Text 15"/>
          <p:cNvSpPr/>
          <p:nvPr/>
        </p:nvSpPr>
        <p:spPr>
          <a:xfrm>
            <a:off x="6995160" y="1554480"/>
            <a:ext cx="1691640" cy="365760"/>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Deeper Love</a:t>
            </a:r>
            <a:endParaRPr lang="en-US" sz="1400" dirty="0"/>
          </a:p>
        </p:txBody>
      </p:sp>
      <p:sp>
        <p:nvSpPr>
          <p:cNvPr id="18" name="Text 16"/>
          <p:cNvSpPr/>
          <p:nvPr/>
        </p:nvSpPr>
        <p:spPr>
          <a:xfrm>
            <a:off x="6995160" y="1965960"/>
            <a:ext cx="1691640" cy="685800"/>
          </a:xfrm>
          <a:prstGeom prst="rect">
            <a:avLst/>
          </a:prstGeom>
          <a:noFill/>
          <a:ln/>
        </p:spPr>
        <p:txBody>
          <a:bodyPr wrap="square" rtlCol="0" anchor="ctr"/>
          <a:lstStyle/>
          <a:p>
            <a:pPr marL="0" indent="0">
              <a:buNone/>
            </a:pPr>
            <a:r>
              <a:rPr lang="en-US" sz="1200" dirty="0">
                <a:solidFill>
                  <a:srgbClr val="555555"/>
                </a:solidFill>
                <a:latin typeface="Calibri" pitchFamily="34" charset="0"/>
                <a:ea typeface="Calibri" pitchFamily="34" charset="-122"/>
                <a:cs typeface="Calibri" pitchFamily="34" charset="-120"/>
              </a:rPr>
              <a:t>Releasing the grip allows fuller love.</a:t>
            </a:r>
            <a:endParaRPr lang="en-US" sz="1200" dirty="0"/>
          </a:p>
        </p:txBody>
      </p:sp>
      <p:sp>
        <p:nvSpPr>
          <p:cNvPr id="19" name="Shape 17"/>
          <p:cNvSpPr/>
          <p:nvPr/>
        </p:nvSpPr>
        <p:spPr>
          <a:xfrm>
            <a:off x="320040" y="3063240"/>
            <a:ext cx="2651760" cy="146304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20" name="Shape 18"/>
          <p:cNvSpPr/>
          <p:nvPr/>
        </p:nvSpPr>
        <p:spPr>
          <a:xfrm>
            <a:off x="320040" y="3063240"/>
            <a:ext cx="54864" cy="1463040"/>
          </a:xfrm>
          <a:prstGeom prst="rect">
            <a:avLst/>
          </a:prstGeom>
          <a:solidFill>
            <a:srgbClr val="C9A84C"/>
          </a:solidFill>
          <a:ln/>
        </p:spPr>
        <p:txBody>
          <a:bodyPr/>
          <a:lstStyle/>
          <a:p>
            <a:endParaRPr lang="en-US"/>
          </a:p>
        </p:txBody>
      </p:sp>
      <p:sp>
        <p:nvSpPr>
          <p:cNvPr id="21" name="Text 19"/>
          <p:cNvSpPr/>
          <p:nvPr/>
        </p:nvSpPr>
        <p:spPr>
          <a:xfrm>
            <a:off x="484632" y="3246120"/>
            <a:ext cx="594360" cy="594360"/>
          </a:xfrm>
          <a:prstGeom prst="rect">
            <a:avLst/>
          </a:prstGeom>
          <a:noFill/>
          <a:ln/>
        </p:spPr>
        <p:txBody>
          <a:bodyPr wrap="square" lIns="0" tIns="0" rIns="0" bIns="0" rtlCol="0" anchor="t"/>
          <a:lstStyle/>
          <a:p>
            <a:pPr marL="0" indent="0">
              <a:buNone/>
            </a:pPr>
            <a:r>
              <a:rPr lang="en-US" sz="2400" dirty="0">
                <a:solidFill>
                  <a:srgbClr val="000000"/>
                </a:solidFill>
              </a:rPr>
              <a:t>🌱</a:t>
            </a:r>
            <a:endParaRPr lang="en-US" sz="2400" dirty="0"/>
          </a:p>
        </p:txBody>
      </p:sp>
      <p:sp>
        <p:nvSpPr>
          <p:cNvPr id="22" name="Text 20"/>
          <p:cNvSpPr/>
          <p:nvPr/>
        </p:nvSpPr>
        <p:spPr>
          <a:xfrm>
            <a:off x="1143000" y="3246120"/>
            <a:ext cx="1691640" cy="365760"/>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Progress</a:t>
            </a:r>
            <a:endParaRPr lang="en-US" sz="1400" dirty="0"/>
          </a:p>
        </p:txBody>
      </p:sp>
      <p:sp>
        <p:nvSpPr>
          <p:cNvPr id="23" name="Text 21"/>
          <p:cNvSpPr/>
          <p:nvPr/>
        </p:nvSpPr>
        <p:spPr>
          <a:xfrm>
            <a:off x="1143000" y="3657600"/>
            <a:ext cx="1691640" cy="685800"/>
          </a:xfrm>
          <a:prstGeom prst="rect">
            <a:avLst/>
          </a:prstGeom>
          <a:noFill/>
          <a:ln/>
        </p:spPr>
        <p:txBody>
          <a:bodyPr wrap="square" rtlCol="0" anchor="ctr"/>
          <a:lstStyle/>
          <a:p>
            <a:pPr marL="0" indent="0">
              <a:buNone/>
            </a:pPr>
            <a:r>
              <a:rPr lang="en-US" sz="1200" dirty="0">
                <a:solidFill>
                  <a:srgbClr val="555555"/>
                </a:solidFill>
                <a:latin typeface="Calibri" pitchFamily="34" charset="0"/>
                <a:ea typeface="Calibri" pitchFamily="34" charset="-122"/>
                <a:cs typeface="Calibri" pitchFamily="34" charset="-120"/>
              </a:rPr>
              <a:t>Debts rooted in attachment dissolve.</a:t>
            </a:r>
          </a:p>
          <a:p>
            <a:pPr marL="0" indent="0">
              <a:buNone/>
            </a:pPr>
            <a:r>
              <a:rPr lang="en-US" sz="1200" dirty="0">
                <a:solidFill>
                  <a:srgbClr val="555555"/>
                </a:solidFill>
                <a:latin typeface="Calibri" pitchFamily="34" charset="0"/>
                <a:ea typeface="Calibri" pitchFamily="34" charset="-122"/>
                <a:cs typeface="Calibri" pitchFamily="34" charset="-120"/>
              </a:rPr>
              <a:t>Spiritual evolution.</a:t>
            </a:r>
            <a:endParaRPr lang="en-US" sz="1200" dirty="0"/>
          </a:p>
        </p:txBody>
      </p:sp>
      <p:sp>
        <p:nvSpPr>
          <p:cNvPr id="24" name="Shape 22"/>
          <p:cNvSpPr/>
          <p:nvPr/>
        </p:nvSpPr>
        <p:spPr>
          <a:xfrm>
            <a:off x="3246120" y="3063240"/>
            <a:ext cx="2651760" cy="146304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25" name="Shape 23"/>
          <p:cNvSpPr/>
          <p:nvPr/>
        </p:nvSpPr>
        <p:spPr>
          <a:xfrm>
            <a:off x="3246120" y="3063240"/>
            <a:ext cx="54864" cy="1463040"/>
          </a:xfrm>
          <a:prstGeom prst="rect">
            <a:avLst/>
          </a:prstGeom>
          <a:solidFill>
            <a:srgbClr val="C9A84C"/>
          </a:solidFill>
          <a:ln/>
        </p:spPr>
        <p:txBody>
          <a:bodyPr/>
          <a:lstStyle/>
          <a:p>
            <a:endParaRPr lang="en-US"/>
          </a:p>
        </p:txBody>
      </p:sp>
      <p:sp>
        <p:nvSpPr>
          <p:cNvPr id="26" name="Text 24"/>
          <p:cNvSpPr/>
          <p:nvPr/>
        </p:nvSpPr>
        <p:spPr>
          <a:xfrm>
            <a:off x="3410712" y="3246120"/>
            <a:ext cx="594360" cy="594360"/>
          </a:xfrm>
          <a:prstGeom prst="rect">
            <a:avLst/>
          </a:prstGeom>
          <a:noFill/>
          <a:ln/>
        </p:spPr>
        <p:txBody>
          <a:bodyPr wrap="square" lIns="0" tIns="0" rIns="0" bIns="0" rtlCol="0" anchor="t"/>
          <a:lstStyle/>
          <a:p>
            <a:pPr marL="0" indent="0">
              <a:buNone/>
            </a:pPr>
            <a:r>
              <a:rPr lang="en-US" sz="2400" dirty="0">
                <a:solidFill>
                  <a:srgbClr val="000000"/>
                </a:solidFill>
              </a:rPr>
              <a:t>☀️</a:t>
            </a:r>
            <a:endParaRPr lang="en-US" sz="2400" dirty="0"/>
          </a:p>
        </p:txBody>
      </p:sp>
      <p:sp>
        <p:nvSpPr>
          <p:cNvPr id="27" name="Text 25"/>
          <p:cNvSpPr/>
          <p:nvPr/>
        </p:nvSpPr>
        <p:spPr>
          <a:xfrm>
            <a:off x="4069080" y="3246120"/>
            <a:ext cx="1691640" cy="365760"/>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Joy</a:t>
            </a:r>
            <a:endParaRPr lang="en-US" sz="1400" dirty="0"/>
          </a:p>
        </p:txBody>
      </p:sp>
      <p:sp>
        <p:nvSpPr>
          <p:cNvPr id="28" name="Text 26"/>
          <p:cNvSpPr/>
          <p:nvPr/>
        </p:nvSpPr>
        <p:spPr>
          <a:xfrm>
            <a:off x="4069080" y="3657600"/>
            <a:ext cx="1691640" cy="685800"/>
          </a:xfrm>
          <a:prstGeom prst="rect">
            <a:avLst/>
          </a:prstGeom>
          <a:noFill/>
          <a:ln/>
        </p:spPr>
        <p:txBody>
          <a:bodyPr wrap="square" rtlCol="0" anchor="ctr"/>
          <a:lstStyle/>
          <a:p>
            <a:pPr marL="0" indent="0">
              <a:buNone/>
            </a:pPr>
            <a:r>
              <a:rPr lang="en-US" sz="1200" dirty="0">
                <a:solidFill>
                  <a:srgbClr val="555555"/>
                </a:solidFill>
                <a:latin typeface="Calibri" pitchFamily="34" charset="0"/>
                <a:ea typeface="Calibri" pitchFamily="34" charset="-122"/>
                <a:cs typeface="Calibri" pitchFamily="34" charset="-120"/>
              </a:rPr>
              <a:t>Joy in simple things, without conditions.</a:t>
            </a:r>
            <a:endParaRPr lang="en-US" sz="1200" dirty="0"/>
          </a:p>
        </p:txBody>
      </p:sp>
      <p:sp>
        <p:nvSpPr>
          <p:cNvPr id="29" name="Shape 27"/>
          <p:cNvSpPr/>
          <p:nvPr/>
        </p:nvSpPr>
        <p:spPr>
          <a:xfrm>
            <a:off x="6172200" y="3063240"/>
            <a:ext cx="2651760" cy="146304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30" name="Shape 28"/>
          <p:cNvSpPr/>
          <p:nvPr/>
        </p:nvSpPr>
        <p:spPr>
          <a:xfrm>
            <a:off x="6172200" y="3063240"/>
            <a:ext cx="54864" cy="1463040"/>
          </a:xfrm>
          <a:prstGeom prst="rect">
            <a:avLst/>
          </a:prstGeom>
          <a:solidFill>
            <a:srgbClr val="C9A84C"/>
          </a:solidFill>
          <a:ln/>
        </p:spPr>
        <p:txBody>
          <a:bodyPr/>
          <a:lstStyle/>
          <a:p>
            <a:endParaRPr lang="en-US"/>
          </a:p>
        </p:txBody>
      </p:sp>
      <p:sp>
        <p:nvSpPr>
          <p:cNvPr id="31" name="Text 29"/>
          <p:cNvSpPr/>
          <p:nvPr/>
        </p:nvSpPr>
        <p:spPr>
          <a:xfrm>
            <a:off x="6336792" y="3246120"/>
            <a:ext cx="594360" cy="594360"/>
          </a:xfrm>
          <a:prstGeom prst="rect">
            <a:avLst/>
          </a:prstGeom>
          <a:noFill/>
          <a:ln/>
        </p:spPr>
        <p:txBody>
          <a:bodyPr wrap="square" lIns="0" tIns="0" rIns="0" bIns="0" rtlCol="0" anchor="t"/>
          <a:lstStyle/>
          <a:p>
            <a:pPr marL="0" indent="0">
              <a:buNone/>
            </a:pPr>
            <a:r>
              <a:rPr lang="en-US" sz="2400" dirty="0">
                <a:solidFill>
                  <a:srgbClr val="000000"/>
                </a:solidFill>
              </a:rPr>
              <a:t>🏔️</a:t>
            </a:r>
            <a:endParaRPr lang="en-US" sz="2400" dirty="0"/>
          </a:p>
        </p:txBody>
      </p:sp>
      <p:sp>
        <p:nvSpPr>
          <p:cNvPr id="32" name="Text 30"/>
          <p:cNvSpPr/>
          <p:nvPr/>
        </p:nvSpPr>
        <p:spPr>
          <a:xfrm>
            <a:off x="6995160" y="3246120"/>
            <a:ext cx="1691640" cy="365760"/>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Resilience</a:t>
            </a:r>
            <a:endParaRPr lang="en-US" sz="1400" dirty="0"/>
          </a:p>
        </p:txBody>
      </p:sp>
      <p:sp>
        <p:nvSpPr>
          <p:cNvPr id="33" name="Text 31"/>
          <p:cNvSpPr/>
          <p:nvPr/>
        </p:nvSpPr>
        <p:spPr>
          <a:xfrm>
            <a:off x="6995160" y="3657600"/>
            <a:ext cx="1691640" cy="685800"/>
          </a:xfrm>
          <a:prstGeom prst="rect">
            <a:avLst/>
          </a:prstGeom>
          <a:noFill/>
          <a:ln/>
        </p:spPr>
        <p:txBody>
          <a:bodyPr wrap="square" rtlCol="0" anchor="ctr"/>
          <a:lstStyle/>
          <a:p>
            <a:pPr marL="0" indent="0">
              <a:buNone/>
            </a:pPr>
            <a:r>
              <a:rPr lang="en-US" sz="1200" dirty="0">
                <a:solidFill>
                  <a:srgbClr val="555555"/>
                </a:solidFill>
                <a:latin typeface="Calibri" pitchFamily="34" charset="0"/>
                <a:ea typeface="Calibri" pitchFamily="34" charset="-122"/>
                <a:cs typeface="Calibri" pitchFamily="34" charset="-120"/>
              </a:rPr>
              <a:t>Face adversity with greater equanimity.</a:t>
            </a:r>
            <a:endParaRPr lang="en-US" sz="1200" dirty="0"/>
          </a:p>
        </p:txBody>
      </p:sp>
      <p:sp>
        <p:nvSpPr>
          <p:cNvPr id="34" name="Text 32"/>
          <p:cNvSpPr/>
          <p:nvPr/>
        </p:nvSpPr>
        <p:spPr>
          <a:xfrm>
            <a:off x="457200" y="4709160"/>
            <a:ext cx="8229600" cy="320040"/>
          </a:xfrm>
          <a:prstGeom prst="rect">
            <a:avLst/>
          </a:prstGeom>
          <a:noFill/>
          <a:ln/>
        </p:spPr>
        <p:txBody>
          <a:bodyPr wrap="square" lIns="0" tIns="0" rIns="0" bIns="0" rtlCol="0" anchor="ctr"/>
          <a:lstStyle/>
          <a:p>
            <a:pPr marL="0" indent="0" algn="ctr">
              <a:buNone/>
            </a:pPr>
            <a:r>
              <a:rPr lang="en-US" sz="1250" i="1" dirty="0">
                <a:solidFill>
                  <a:srgbClr val="3D5278"/>
                </a:solidFill>
                <a:latin typeface="Georgia" pitchFamily="34" charset="0"/>
                <a:ea typeface="Georgia" pitchFamily="34" charset="-122"/>
                <a:cs typeface="Georgia" pitchFamily="34" charset="-120"/>
              </a:rPr>
              <a:t>Detachment is ultimately a form of trust — in God, in divine providence, in the continuity of love.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bg>
      <p:bgPr>
        <a:solidFill>
          <a:srgbClr val="1A2744"/>
        </a:solidFill>
        <a:effectLst/>
      </p:bgPr>
    </p:bg>
    <p:spTree>
      <p:nvGrpSpPr>
        <p:cNvPr id="1" name=""/>
        <p:cNvGrpSpPr/>
        <p:nvPr/>
      </p:nvGrpSpPr>
      <p:grpSpPr>
        <a:xfrm>
          <a:off x="0" y="0"/>
          <a:ext cx="0" cy="0"/>
          <a:chOff x="0" y="0"/>
          <a:chExt cx="0" cy="0"/>
        </a:xfrm>
      </p:grpSpPr>
      <p:sp>
        <p:nvSpPr>
          <p:cNvPr id="2" name="Shape 0"/>
          <p:cNvSpPr/>
          <p:nvPr/>
        </p:nvSpPr>
        <p:spPr>
          <a:xfrm>
            <a:off x="7132320" y="-457200"/>
            <a:ext cx="3200400" cy="3200400"/>
          </a:xfrm>
          <a:prstGeom prst="ellipse">
            <a:avLst/>
          </a:prstGeom>
          <a:solidFill>
            <a:srgbClr val="C9A84C">
              <a:alpha val="12000"/>
            </a:srgbClr>
          </a:solidFill>
          <a:ln/>
        </p:spPr>
        <p:txBody>
          <a:bodyPr/>
          <a:lstStyle/>
          <a:p>
            <a:endParaRPr lang="en-US"/>
          </a:p>
        </p:txBody>
      </p:sp>
      <p:sp>
        <p:nvSpPr>
          <p:cNvPr id="3" name="Shape 1"/>
          <p:cNvSpPr/>
          <p:nvPr/>
        </p:nvSpPr>
        <p:spPr>
          <a:xfrm>
            <a:off x="-457200" y="3200400"/>
            <a:ext cx="2286000" cy="2286000"/>
          </a:xfrm>
          <a:prstGeom prst="ellipse">
            <a:avLst/>
          </a:prstGeom>
          <a:solidFill>
            <a:srgbClr val="3D5278">
              <a:alpha val="35000"/>
            </a:srgbClr>
          </a:solidFill>
          <a:ln/>
        </p:spPr>
        <p:txBody>
          <a:bodyPr/>
          <a:lstStyle/>
          <a:p>
            <a:endParaRPr lang="en-US"/>
          </a:p>
        </p:txBody>
      </p:sp>
      <p:sp>
        <p:nvSpPr>
          <p:cNvPr id="4" name="Text 2"/>
          <p:cNvSpPr/>
          <p:nvPr/>
        </p:nvSpPr>
        <p:spPr>
          <a:xfrm>
            <a:off x="457200" y="201168"/>
            <a:ext cx="914400" cy="365760"/>
          </a:xfrm>
          <a:prstGeom prst="rect">
            <a:avLst/>
          </a:prstGeom>
          <a:noFill/>
          <a:ln/>
        </p:spPr>
        <p:txBody>
          <a:bodyPr wrap="square" lIns="0" tIns="0" rIns="0" bIns="0" rtlCol="0" anchor="ctr"/>
          <a:lstStyle/>
          <a:p>
            <a:pPr marL="0" indent="0">
              <a:buNone/>
            </a:pPr>
            <a:endParaRPr lang="en-US" sz="1600" dirty="0"/>
          </a:p>
        </p:txBody>
      </p:sp>
      <p:sp>
        <p:nvSpPr>
          <p:cNvPr id="5" name="Text 3"/>
          <p:cNvSpPr/>
          <p:nvPr/>
        </p:nvSpPr>
        <p:spPr>
          <a:xfrm>
            <a:off x="457200" y="530352"/>
            <a:ext cx="8229600" cy="54864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Detachment &amp; the Gospel</a:t>
            </a:r>
            <a:endParaRPr lang="en-US" sz="3000" dirty="0"/>
          </a:p>
        </p:txBody>
      </p:sp>
      <p:sp>
        <p:nvSpPr>
          <p:cNvPr id="6" name="Text 4"/>
          <p:cNvSpPr/>
          <p:nvPr/>
        </p:nvSpPr>
        <p:spPr>
          <a:xfrm>
            <a:off x="457200" y="1280160"/>
            <a:ext cx="8229600" cy="411480"/>
          </a:xfrm>
          <a:prstGeom prst="rect">
            <a:avLst/>
          </a:prstGeom>
          <a:noFill/>
          <a:ln/>
        </p:spPr>
        <p:txBody>
          <a:bodyPr wrap="square" lIns="0" tIns="0" rIns="0" bIns="0" rtlCol="0" anchor="ctr"/>
          <a:lstStyle/>
          <a:p>
            <a:pPr marL="0" indent="0" algn="l">
              <a:buNone/>
            </a:pPr>
            <a:r>
              <a:rPr lang="en-US" sz="1700" b="1" dirty="0">
                <a:solidFill>
                  <a:srgbClr val="C9A84C"/>
                </a:solidFill>
                <a:latin typeface="Calibri" pitchFamily="34" charset="0"/>
                <a:ea typeface="Calibri" pitchFamily="34" charset="-122"/>
                <a:cs typeface="Calibri" pitchFamily="34" charset="-120"/>
              </a:rPr>
              <a:t>Jesus was the supreme model of detachment.</a:t>
            </a:r>
            <a:endParaRPr lang="en-US" sz="1700" dirty="0"/>
          </a:p>
        </p:txBody>
      </p:sp>
      <p:sp>
        <p:nvSpPr>
          <p:cNvPr id="7" name="Text 5"/>
          <p:cNvSpPr/>
          <p:nvPr/>
        </p:nvSpPr>
        <p:spPr>
          <a:xfrm>
            <a:off x="457200" y="1755648"/>
            <a:ext cx="8229600" cy="914400"/>
          </a:xfrm>
          <a:prstGeom prst="rect">
            <a:avLst/>
          </a:prstGeom>
          <a:noFill/>
          <a:ln/>
        </p:spPr>
        <p:txBody>
          <a:bodyPr wrap="square" rtlCol="0" anchor="ctr"/>
          <a:lstStyle/>
          <a:p>
            <a:pPr marL="0" indent="0" algn="l">
              <a:buNone/>
            </a:pPr>
            <a:r>
              <a:rPr lang="en-US" sz="1400" dirty="0">
                <a:solidFill>
                  <a:srgbClr val="FFFFFF"/>
                </a:solidFill>
                <a:latin typeface="Calibri" pitchFamily="34" charset="0"/>
                <a:ea typeface="Calibri" pitchFamily="34" charset="-122"/>
                <a:cs typeface="Calibri" pitchFamily="34" charset="-120"/>
              </a:rPr>
              <a:t>He owned nothing, sought no power, refused no person, and when the moment came, surrendered his own life without bitterness. His entire ministry was a living demonstration of what it means to be fully present — attached to none of it.</a:t>
            </a:r>
            <a:endParaRPr lang="en-US" sz="1400" dirty="0"/>
          </a:p>
        </p:txBody>
      </p:sp>
      <p:sp>
        <p:nvSpPr>
          <p:cNvPr id="8" name="Shape 6"/>
          <p:cNvSpPr/>
          <p:nvPr/>
        </p:nvSpPr>
        <p:spPr>
          <a:xfrm>
            <a:off x="457200" y="2834640"/>
            <a:ext cx="8229600" cy="1508760"/>
          </a:xfrm>
          <a:prstGeom prst="rect">
            <a:avLst/>
          </a:prstGeom>
          <a:solidFill>
            <a:srgbClr val="21325A"/>
          </a:solidFill>
          <a:ln/>
          <a:effectLst>
            <a:outerShdw blurRad="101600" dist="38100" dir="8100000" algn="bl" rotWithShape="0">
              <a:srgbClr val="000000">
                <a:alpha val="18000"/>
              </a:srgbClr>
            </a:outerShdw>
          </a:effectLst>
        </p:spPr>
        <p:txBody>
          <a:bodyPr/>
          <a:lstStyle/>
          <a:p>
            <a:endParaRPr lang="en-US"/>
          </a:p>
        </p:txBody>
      </p:sp>
      <p:sp>
        <p:nvSpPr>
          <p:cNvPr id="9" name="Shape 7"/>
          <p:cNvSpPr/>
          <p:nvPr/>
        </p:nvSpPr>
        <p:spPr>
          <a:xfrm>
            <a:off x="457200" y="2834640"/>
            <a:ext cx="64008" cy="1508760"/>
          </a:xfrm>
          <a:prstGeom prst="rect">
            <a:avLst/>
          </a:prstGeom>
          <a:solidFill>
            <a:srgbClr val="C9A84C"/>
          </a:solidFill>
          <a:ln/>
        </p:spPr>
        <p:txBody>
          <a:bodyPr/>
          <a:lstStyle/>
          <a:p>
            <a:endParaRPr lang="en-US"/>
          </a:p>
        </p:txBody>
      </p:sp>
      <p:sp>
        <p:nvSpPr>
          <p:cNvPr id="10" name="Text 8"/>
          <p:cNvSpPr/>
          <p:nvPr/>
        </p:nvSpPr>
        <p:spPr>
          <a:xfrm>
            <a:off x="685800" y="2926080"/>
            <a:ext cx="7772400" cy="914400"/>
          </a:xfrm>
          <a:prstGeom prst="rect">
            <a:avLst/>
          </a:prstGeom>
          <a:noFill/>
          <a:ln/>
        </p:spPr>
        <p:txBody>
          <a:bodyPr wrap="square" rtlCol="0" anchor="ctr"/>
          <a:lstStyle/>
          <a:p>
            <a:pPr marL="0" indent="0" algn="l">
              <a:buNone/>
            </a:pPr>
            <a:r>
              <a:rPr lang="en-US" sz="1500" i="1" dirty="0">
                <a:solidFill>
                  <a:srgbClr val="FFFFFF"/>
                </a:solidFill>
                <a:latin typeface="Georgia" pitchFamily="34" charset="0"/>
                <a:ea typeface="Georgia" pitchFamily="34" charset="-122"/>
                <a:cs typeface="Georgia" pitchFamily="34" charset="-120"/>
              </a:rPr>
              <a:t>"Do not store up for yourselves treasures on earth, where moths and vermin destroy... But store up for yourselves treasures in heaven."</a:t>
            </a:r>
            <a:endParaRPr lang="en-US" sz="1500" dirty="0"/>
          </a:p>
        </p:txBody>
      </p:sp>
      <p:sp>
        <p:nvSpPr>
          <p:cNvPr id="11" name="Text 9"/>
          <p:cNvSpPr/>
          <p:nvPr/>
        </p:nvSpPr>
        <p:spPr>
          <a:xfrm>
            <a:off x="685800" y="3977640"/>
            <a:ext cx="7772400" cy="274320"/>
          </a:xfrm>
          <a:prstGeom prst="rect">
            <a:avLst/>
          </a:prstGeom>
          <a:noFill/>
          <a:ln/>
        </p:spPr>
        <p:txBody>
          <a:bodyPr wrap="square" lIns="0" tIns="0" rIns="0" bIns="0" rtlCol="0" anchor="ctr"/>
          <a:lstStyle/>
          <a:p>
            <a:pPr marL="0" indent="0">
              <a:buNone/>
            </a:pPr>
            <a:r>
              <a:rPr lang="en-US" sz="1200" dirty="0">
                <a:solidFill>
                  <a:srgbClr val="C9A84C"/>
                </a:solidFill>
                <a:latin typeface="Calibri" pitchFamily="34" charset="0"/>
                <a:ea typeface="Calibri" pitchFamily="34" charset="-122"/>
                <a:cs typeface="Calibri" pitchFamily="34" charset="-120"/>
              </a:rPr>
              <a:t>— Matthew 6:19–20</a:t>
            </a:r>
            <a:endParaRPr lang="en-US" sz="1200" dirty="0"/>
          </a:p>
        </p:txBody>
      </p:sp>
      <p:sp>
        <p:nvSpPr>
          <p:cNvPr id="12" name="Text 10"/>
          <p:cNvSpPr/>
          <p:nvPr/>
        </p:nvSpPr>
        <p:spPr>
          <a:xfrm>
            <a:off x="457200" y="4526280"/>
            <a:ext cx="8229600" cy="411480"/>
          </a:xfrm>
          <a:prstGeom prst="rect">
            <a:avLst/>
          </a:prstGeom>
          <a:noFill/>
          <a:ln/>
        </p:spPr>
        <p:txBody>
          <a:bodyPr wrap="square" lIns="0" tIns="0" rIns="0" bIns="0" rtlCol="0" anchor="ctr"/>
          <a:lstStyle/>
          <a:p>
            <a:pPr marL="0" indent="0" algn="ctr">
              <a:buNone/>
            </a:pPr>
            <a:r>
              <a:rPr lang="en-US" sz="1200" i="1" dirty="0">
                <a:solidFill>
                  <a:srgbClr val="8A9BB8"/>
                </a:solidFill>
                <a:latin typeface="Calibri" pitchFamily="34" charset="0"/>
                <a:ea typeface="Calibri" pitchFamily="34" charset="-122"/>
                <a:cs typeface="Calibri" pitchFamily="34" charset="-120"/>
              </a:rPr>
              <a:t>An invitation to interior transformation — becoming the person for whom no external circumstance disturbs the peace of the soul.</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A2744"/>
        </a:solidFill>
        <a:effectLst/>
      </p:bgPr>
    </p:bg>
    <p:spTree>
      <p:nvGrpSpPr>
        <p:cNvPr id="1" name=""/>
        <p:cNvGrpSpPr/>
        <p:nvPr/>
      </p:nvGrpSpPr>
      <p:grpSpPr>
        <a:xfrm>
          <a:off x="0" y="0"/>
          <a:ext cx="0" cy="0"/>
          <a:chOff x="0" y="0"/>
          <a:chExt cx="0" cy="0"/>
        </a:xfrm>
      </p:grpSpPr>
      <p:sp>
        <p:nvSpPr>
          <p:cNvPr id="2" name="Shape 0"/>
          <p:cNvSpPr/>
          <p:nvPr/>
        </p:nvSpPr>
        <p:spPr>
          <a:xfrm>
            <a:off x="-914400" y="-914400"/>
            <a:ext cx="4572000" cy="4572000"/>
          </a:xfrm>
          <a:prstGeom prst="ellipse">
            <a:avLst/>
          </a:prstGeom>
          <a:solidFill>
            <a:srgbClr val="C9A84C">
              <a:alpha val="1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6858000" y="2926080"/>
            <a:ext cx="3200400" cy="3200400"/>
          </a:xfrm>
          <a:prstGeom prst="ellipse">
            <a:avLst/>
          </a:prstGeom>
          <a:solidFill>
            <a:srgbClr val="3D5278">
              <a:alpha val="3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457200" y="201168"/>
            <a:ext cx="914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457200" y="530352"/>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Impermanence: Life in Waves</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457200" y="1261872"/>
            <a:ext cx="822960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"What we do not accept is the process of impermanence. We want to eternalize moments — when in fact we are immersed in an ephemeral, relative world."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347472" y="2180491"/>
            <a:ext cx="2743200" cy="2243797"/>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Recognise when a cycle has ended — close chapters with discernment.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3127248" y="2305693"/>
            <a:ext cx="2743200" cy="1993391"/>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Don't leave a crack in the door for what has already passed, unless it is still useful.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6053328" y="2217420"/>
            <a:ext cx="2743200" cy="21629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When we insist on repeating what has gone, we prevent the new from entering our lives.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640080"/>
          </a:xfrm>
          <a:prstGeom prst="rect">
            <a:avLst/>
          </a:prstGeom>
          <a:noFill/>
          <a:ln/>
        </p:spPr>
        <p:txBody>
          <a:bodyPr wrap="square" lIns="0" tIns="0" rIns="0" bIns="0" rtlCol="0" anchor="ctr"/>
          <a:lstStyle/>
          <a:p>
            <a:pPr marL="0" indent="0">
              <a:buNone/>
            </a:pPr>
            <a:r>
              <a:rPr lang="en-US" sz="3000" b="1" dirty="0">
                <a:solidFill>
                  <a:srgbClr val="1A2744"/>
                </a:solidFill>
                <a:latin typeface="Georgia" pitchFamily="34" charset="0"/>
                <a:ea typeface="Georgia" pitchFamily="34" charset="-122"/>
                <a:cs typeface="Georgia" pitchFamily="34" charset="-120"/>
              </a:rPr>
              <a:t>Questions for Personal Reflection</a:t>
            </a:r>
            <a:endParaRPr lang="en-US" sz="3000" dirty="0"/>
          </a:p>
        </p:txBody>
      </p:sp>
      <p:sp>
        <p:nvSpPr>
          <p:cNvPr id="3" name="Shape 1"/>
          <p:cNvSpPr/>
          <p:nvPr/>
        </p:nvSpPr>
        <p:spPr>
          <a:xfrm>
            <a:off x="365760" y="1161288"/>
            <a:ext cx="420624" cy="420624"/>
          </a:xfrm>
          <a:prstGeom prst="ellipse">
            <a:avLst/>
          </a:prstGeom>
          <a:solidFill>
            <a:srgbClr val="1A2744"/>
          </a:solidFill>
          <a:ln/>
        </p:spPr>
        <p:txBody>
          <a:bodyPr/>
          <a:lstStyle/>
          <a:p>
            <a:endParaRPr lang="en-US"/>
          </a:p>
        </p:txBody>
      </p:sp>
      <p:sp>
        <p:nvSpPr>
          <p:cNvPr id="4" name="Text 2"/>
          <p:cNvSpPr/>
          <p:nvPr/>
        </p:nvSpPr>
        <p:spPr>
          <a:xfrm>
            <a:off x="365760" y="1161288"/>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5" name="Text 3"/>
          <p:cNvSpPr/>
          <p:nvPr/>
        </p:nvSpPr>
        <p:spPr>
          <a:xfrm>
            <a:off x="960120" y="1097280"/>
            <a:ext cx="7772400" cy="640080"/>
          </a:xfrm>
          <a:prstGeom prst="rect">
            <a:avLst/>
          </a:prstGeom>
          <a:noFill/>
          <a:ln/>
        </p:spPr>
        <p:txBody>
          <a:bodyPr wrap="square" rtlCol="0" anchor="ctr"/>
          <a:lstStyle/>
          <a:p>
            <a:pPr marL="0" indent="0">
              <a:buNone/>
            </a:pPr>
            <a:r>
              <a:rPr lang="en-US" sz="1350" dirty="0">
                <a:solidFill>
                  <a:srgbClr val="333333"/>
                </a:solidFill>
                <a:latin typeface="Calibri" pitchFamily="34" charset="0"/>
                <a:ea typeface="Calibri" pitchFamily="34" charset="-122"/>
                <a:cs typeface="Calibri" pitchFamily="34" charset="-120"/>
              </a:rPr>
              <a:t>What am I most attached to right now — and what does that attachment cost me?</a:t>
            </a:r>
            <a:endParaRPr lang="en-US" sz="1350" dirty="0"/>
          </a:p>
        </p:txBody>
      </p:sp>
      <p:sp>
        <p:nvSpPr>
          <p:cNvPr id="6" name="Shape 4"/>
          <p:cNvSpPr/>
          <p:nvPr/>
        </p:nvSpPr>
        <p:spPr>
          <a:xfrm>
            <a:off x="960120" y="1755648"/>
            <a:ext cx="7772400" cy="0"/>
          </a:xfrm>
          <a:prstGeom prst="line">
            <a:avLst/>
          </a:prstGeom>
          <a:noFill/>
          <a:ln w="12700">
            <a:solidFill>
              <a:srgbClr val="CCCCCC"/>
            </a:solidFill>
            <a:prstDash val="solid"/>
          </a:ln>
        </p:spPr>
        <p:txBody>
          <a:bodyPr/>
          <a:lstStyle/>
          <a:p>
            <a:endParaRPr lang="en-US"/>
          </a:p>
        </p:txBody>
      </p:sp>
      <p:sp>
        <p:nvSpPr>
          <p:cNvPr id="7" name="Shape 5"/>
          <p:cNvSpPr/>
          <p:nvPr/>
        </p:nvSpPr>
        <p:spPr>
          <a:xfrm>
            <a:off x="365760" y="1920240"/>
            <a:ext cx="420624" cy="420624"/>
          </a:xfrm>
          <a:prstGeom prst="ellipse">
            <a:avLst/>
          </a:prstGeom>
          <a:solidFill>
            <a:srgbClr val="1A2744"/>
          </a:solidFill>
          <a:ln/>
        </p:spPr>
        <p:txBody>
          <a:bodyPr/>
          <a:lstStyle/>
          <a:p>
            <a:endParaRPr lang="en-US"/>
          </a:p>
        </p:txBody>
      </p:sp>
      <p:sp>
        <p:nvSpPr>
          <p:cNvPr id="8" name="Text 6"/>
          <p:cNvSpPr/>
          <p:nvPr/>
        </p:nvSpPr>
        <p:spPr>
          <a:xfrm>
            <a:off x="365760" y="1920240"/>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9" name="Text 7"/>
          <p:cNvSpPr/>
          <p:nvPr/>
        </p:nvSpPr>
        <p:spPr>
          <a:xfrm>
            <a:off x="960120" y="1856232"/>
            <a:ext cx="7772400" cy="640080"/>
          </a:xfrm>
          <a:prstGeom prst="rect">
            <a:avLst/>
          </a:prstGeom>
          <a:noFill/>
          <a:ln/>
        </p:spPr>
        <p:txBody>
          <a:bodyPr wrap="square" rtlCol="0" anchor="ctr"/>
          <a:lstStyle/>
          <a:p>
            <a:pPr marL="0" indent="0">
              <a:buNone/>
            </a:pPr>
            <a:r>
              <a:rPr lang="en-US" sz="1350" dirty="0">
                <a:solidFill>
                  <a:srgbClr val="333333"/>
                </a:solidFill>
                <a:latin typeface="Calibri" pitchFamily="34" charset="0"/>
                <a:ea typeface="Calibri" pitchFamily="34" charset="-122"/>
                <a:cs typeface="Calibri" pitchFamily="34" charset="-120"/>
              </a:rPr>
              <a:t>Is there a relationship where I am loving possessively rather than freely?</a:t>
            </a:r>
            <a:endParaRPr lang="en-US" sz="1350" dirty="0"/>
          </a:p>
        </p:txBody>
      </p:sp>
      <p:sp>
        <p:nvSpPr>
          <p:cNvPr id="10" name="Shape 8"/>
          <p:cNvSpPr/>
          <p:nvPr/>
        </p:nvSpPr>
        <p:spPr>
          <a:xfrm>
            <a:off x="960120" y="2514600"/>
            <a:ext cx="7772400" cy="0"/>
          </a:xfrm>
          <a:prstGeom prst="line">
            <a:avLst/>
          </a:prstGeom>
          <a:noFill/>
          <a:ln w="12700">
            <a:solidFill>
              <a:srgbClr val="CCCCCC"/>
            </a:solidFill>
            <a:prstDash val="solid"/>
          </a:ln>
        </p:spPr>
        <p:txBody>
          <a:bodyPr/>
          <a:lstStyle/>
          <a:p>
            <a:endParaRPr lang="en-US"/>
          </a:p>
        </p:txBody>
      </p:sp>
      <p:sp>
        <p:nvSpPr>
          <p:cNvPr id="11" name="Shape 9"/>
          <p:cNvSpPr/>
          <p:nvPr/>
        </p:nvSpPr>
        <p:spPr>
          <a:xfrm>
            <a:off x="365760" y="2679192"/>
            <a:ext cx="420624" cy="420624"/>
          </a:xfrm>
          <a:prstGeom prst="ellipse">
            <a:avLst/>
          </a:prstGeom>
          <a:solidFill>
            <a:srgbClr val="1A2744"/>
          </a:solidFill>
          <a:ln/>
        </p:spPr>
        <p:txBody>
          <a:bodyPr/>
          <a:lstStyle/>
          <a:p>
            <a:endParaRPr lang="en-US"/>
          </a:p>
        </p:txBody>
      </p:sp>
      <p:sp>
        <p:nvSpPr>
          <p:cNvPr id="12" name="Text 10"/>
          <p:cNvSpPr/>
          <p:nvPr/>
        </p:nvSpPr>
        <p:spPr>
          <a:xfrm>
            <a:off x="365760" y="2679192"/>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3" name="Text 11"/>
          <p:cNvSpPr/>
          <p:nvPr/>
        </p:nvSpPr>
        <p:spPr>
          <a:xfrm>
            <a:off x="960120" y="2615184"/>
            <a:ext cx="7772400" cy="640080"/>
          </a:xfrm>
          <a:prstGeom prst="rect">
            <a:avLst/>
          </a:prstGeom>
          <a:noFill/>
          <a:ln/>
        </p:spPr>
        <p:txBody>
          <a:bodyPr wrap="square" rtlCol="0" anchor="ctr"/>
          <a:lstStyle/>
          <a:p>
            <a:pPr marL="0" indent="0">
              <a:buNone/>
            </a:pPr>
            <a:r>
              <a:rPr lang="en-US" sz="1350" dirty="0">
                <a:solidFill>
                  <a:srgbClr val="333333"/>
                </a:solidFill>
                <a:latin typeface="Calibri" pitchFamily="34" charset="0"/>
                <a:ea typeface="Calibri" pitchFamily="34" charset="-122"/>
                <a:cs typeface="Calibri" pitchFamily="34" charset="-120"/>
              </a:rPr>
              <a:t>When I face loss, what is my first reaction? What does it reveal?</a:t>
            </a:r>
            <a:endParaRPr lang="en-US" sz="1350" dirty="0"/>
          </a:p>
        </p:txBody>
      </p:sp>
      <p:sp>
        <p:nvSpPr>
          <p:cNvPr id="14" name="Shape 12"/>
          <p:cNvSpPr/>
          <p:nvPr/>
        </p:nvSpPr>
        <p:spPr>
          <a:xfrm>
            <a:off x="960120" y="3273552"/>
            <a:ext cx="7772400" cy="0"/>
          </a:xfrm>
          <a:prstGeom prst="line">
            <a:avLst/>
          </a:prstGeom>
          <a:noFill/>
          <a:ln w="12700">
            <a:solidFill>
              <a:srgbClr val="CCCCCC"/>
            </a:solidFill>
            <a:prstDash val="solid"/>
          </a:ln>
        </p:spPr>
        <p:txBody>
          <a:bodyPr/>
          <a:lstStyle/>
          <a:p>
            <a:endParaRPr lang="en-US"/>
          </a:p>
        </p:txBody>
      </p:sp>
      <p:sp>
        <p:nvSpPr>
          <p:cNvPr id="15" name="Shape 13"/>
          <p:cNvSpPr/>
          <p:nvPr/>
        </p:nvSpPr>
        <p:spPr>
          <a:xfrm>
            <a:off x="365760" y="3438144"/>
            <a:ext cx="420624" cy="420624"/>
          </a:xfrm>
          <a:prstGeom prst="ellipse">
            <a:avLst/>
          </a:prstGeom>
          <a:solidFill>
            <a:srgbClr val="1A2744"/>
          </a:solidFill>
          <a:ln/>
        </p:spPr>
        <p:txBody>
          <a:bodyPr/>
          <a:lstStyle/>
          <a:p>
            <a:endParaRPr lang="en-US"/>
          </a:p>
        </p:txBody>
      </p:sp>
      <p:sp>
        <p:nvSpPr>
          <p:cNvPr id="16" name="Text 14"/>
          <p:cNvSpPr/>
          <p:nvPr/>
        </p:nvSpPr>
        <p:spPr>
          <a:xfrm>
            <a:off x="365760" y="3438144"/>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17" name="Text 15"/>
          <p:cNvSpPr/>
          <p:nvPr/>
        </p:nvSpPr>
        <p:spPr>
          <a:xfrm>
            <a:off x="960120" y="3374136"/>
            <a:ext cx="7772400" cy="640080"/>
          </a:xfrm>
          <a:prstGeom prst="rect">
            <a:avLst/>
          </a:prstGeom>
          <a:noFill/>
          <a:ln/>
        </p:spPr>
        <p:txBody>
          <a:bodyPr wrap="square" rtlCol="0" anchor="ctr"/>
          <a:lstStyle/>
          <a:p>
            <a:pPr marL="0" indent="0">
              <a:buNone/>
            </a:pPr>
            <a:r>
              <a:rPr lang="en-US" sz="1350" dirty="0">
                <a:solidFill>
                  <a:srgbClr val="333333"/>
                </a:solidFill>
                <a:latin typeface="Calibri" pitchFamily="34" charset="0"/>
                <a:ea typeface="Calibri" pitchFamily="34" charset="-122"/>
                <a:cs typeface="Calibri" pitchFamily="34" charset="-120"/>
              </a:rPr>
              <a:t>What would my life look like if I held everything with open hands?</a:t>
            </a:r>
            <a:endParaRPr lang="en-US" sz="1350" dirty="0"/>
          </a:p>
        </p:txBody>
      </p:sp>
      <p:sp>
        <p:nvSpPr>
          <p:cNvPr id="18" name="Shape 16"/>
          <p:cNvSpPr/>
          <p:nvPr/>
        </p:nvSpPr>
        <p:spPr>
          <a:xfrm>
            <a:off x="960120" y="4032504"/>
            <a:ext cx="7772400" cy="0"/>
          </a:xfrm>
          <a:prstGeom prst="line">
            <a:avLst/>
          </a:prstGeom>
          <a:noFill/>
          <a:ln w="12700">
            <a:solidFill>
              <a:srgbClr val="CCCCCC"/>
            </a:solidFill>
            <a:prstDash val="solid"/>
          </a:ln>
        </p:spPr>
        <p:txBody>
          <a:bodyPr/>
          <a:lstStyle/>
          <a:p>
            <a:endParaRPr lang="en-US"/>
          </a:p>
        </p:txBody>
      </p:sp>
      <p:sp>
        <p:nvSpPr>
          <p:cNvPr id="19" name="Shape 17"/>
          <p:cNvSpPr/>
          <p:nvPr/>
        </p:nvSpPr>
        <p:spPr>
          <a:xfrm>
            <a:off x="365760" y="4197096"/>
            <a:ext cx="420624" cy="420624"/>
          </a:xfrm>
          <a:prstGeom prst="ellipse">
            <a:avLst/>
          </a:prstGeom>
          <a:solidFill>
            <a:srgbClr val="1A2744"/>
          </a:solidFill>
          <a:ln/>
        </p:spPr>
        <p:txBody>
          <a:bodyPr/>
          <a:lstStyle/>
          <a:p>
            <a:endParaRPr lang="en-US"/>
          </a:p>
        </p:txBody>
      </p:sp>
      <p:sp>
        <p:nvSpPr>
          <p:cNvPr id="20" name="Text 18"/>
          <p:cNvSpPr/>
          <p:nvPr/>
        </p:nvSpPr>
        <p:spPr>
          <a:xfrm>
            <a:off x="365760" y="4197096"/>
            <a:ext cx="420624" cy="42062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1" name="Text 19"/>
          <p:cNvSpPr/>
          <p:nvPr/>
        </p:nvSpPr>
        <p:spPr>
          <a:xfrm>
            <a:off x="960120" y="4133088"/>
            <a:ext cx="7772400" cy="640080"/>
          </a:xfrm>
          <a:prstGeom prst="rect">
            <a:avLst/>
          </a:prstGeom>
          <a:noFill/>
          <a:ln/>
        </p:spPr>
        <p:txBody>
          <a:bodyPr wrap="square" rtlCol="0" anchor="ctr"/>
          <a:lstStyle/>
          <a:p>
            <a:pPr marL="0" indent="0">
              <a:buNone/>
            </a:pPr>
            <a:r>
              <a:rPr lang="en-US" sz="1350" dirty="0">
                <a:solidFill>
                  <a:srgbClr val="333333"/>
                </a:solidFill>
                <a:latin typeface="Calibri" pitchFamily="34" charset="0"/>
                <a:ea typeface="Calibri" pitchFamily="34" charset="-122"/>
                <a:cs typeface="Calibri" pitchFamily="34" charset="-120"/>
              </a:rPr>
              <a:t>In what area of my life is God calling me toward greater freedom?</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57200" y="256032"/>
            <a:ext cx="822960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A2744"/>
                </a:solidFill>
                <a:effectLst/>
                <a:uLnTx/>
                <a:uFillTx/>
                <a:latin typeface="Georgia" pitchFamily="34" charset="0"/>
                <a:ea typeface="Georgia" pitchFamily="34" charset="-122"/>
                <a:cs typeface="Georgia" pitchFamily="34" charset="-120"/>
              </a:rPr>
              <a:t>Questions for Personal Reflection</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365760" y="1444752"/>
            <a:ext cx="420624" cy="420624"/>
          </a:xfrm>
          <a:prstGeom prst="ellipse">
            <a:avLst/>
          </a:prstGeom>
          <a:solidFill>
            <a:srgbClr val="1A274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365760" y="1444752"/>
            <a:ext cx="4206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dirty="0">
                <a:solidFill>
                  <a:srgbClr val="FFFFFF"/>
                </a:solidFill>
                <a:latin typeface="Calibri" pitchFamily="34" charset="0"/>
                <a:ea typeface="Calibri" pitchFamily="34" charset="-122"/>
                <a:cs typeface="Calibri" pitchFamily="34" charset="-120"/>
              </a:rPr>
              <a:t>6</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960120" y="1371600"/>
            <a:ext cx="78181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Am I practicing real detachment — or the false version</a:t>
            </a:r>
            <a:r>
              <a:rPr lang="en-US" sz="1300" dirty="0">
                <a:solidFill>
                  <a:srgbClr val="333333"/>
                </a:solidFill>
                <a:latin typeface="Calibri" pitchFamily="34" charset="0"/>
                <a:ea typeface="Calibri" pitchFamily="34" charset="-122"/>
                <a:cs typeface="Calibri" pitchFamily="34" charset="-120"/>
              </a:rPr>
              <a:t> of</a:t>
            </a:r>
            <a:r>
              <a:rPr kumimoji="0" lang="en-US" sz="13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 defensiveness?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960120" y="2029968"/>
            <a:ext cx="7818120" cy="0"/>
          </a:xfrm>
          <a:prstGeom prst="line">
            <a:avLst/>
          </a:prstGeom>
          <a:noFill/>
          <a:ln w="12700">
            <a:solidFill>
              <a:srgbClr val="CCCC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2185416"/>
            <a:ext cx="420624" cy="420624"/>
          </a:xfrm>
          <a:prstGeom prst="ellipse">
            <a:avLst/>
          </a:prstGeom>
          <a:solidFill>
            <a:srgbClr val="1A274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365760" y="2185416"/>
            <a:ext cx="4206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dirty="0">
                <a:solidFill>
                  <a:srgbClr val="FFFFFF"/>
                </a:solidFill>
                <a:latin typeface="Calibri" pitchFamily="34" charset="0"/>
                <a:ea typeface="Calibri" pitchFamily="34" charset="-122"/>
                <a:cs typeface="Calibri" pitchFamily="34" charset="-120"/>
              </a:rPr>
              <a:t>7</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960120" y="2112264"/>
            <a:ext cx="78181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What is the one thing I would run back for if the palace caught fire? What does that reveal?</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960120" y="2770632"/>
            <a:ext cx="7818120" cy="0"/>
          </a:xfrm>
          <a:prstGeom prst="line">
            <a:avLst/>
          </a:prstGeom>
          <a:noFill/>
          <a:ln w="12700">
            <a:solidFill>
              <a:srgbClr val="CCCC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365760" y="2926080"/>
            <a:ext cx="420624" cy="420624"/>
          </a:xfrm>
          <a:prstGeom prst="ellipse">
            <a:avLst/>
          </a:prstGeom>
          <a:solidFill>
            <a:srgbClr val="1A274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365760" y="2926080"/>
            <a:ext cx="4206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dirty="0">
                <a:solidFill>
                  <a:srgbClr val="FFFFFF"/>
                </a:solidFill>
                <a:latin typeface="Calibri" pitchFamily="34" charset="0"/>
                <a:ea typeface="Calibri" pitchFamily="34" charset="-122"/>
                <a:cs typeface="Calibri" pitchFamily="34" charset="-120"/>
              </a:rPr>
              <a:t>8</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960120" y="2852928"/>
            <a:ext cx="78181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Which pre-conceived beliefs am I clinging to that give me only a false sense of security?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960120" y="3511296"/>
            <a:ext cx="7818120" cy="0"/>
          </a:xfrm>
          <a:prstGeom prst="line">
            <a:avLst/>
          </a:prstGeom>
          <a:noFill/>
          <a:ln w="12700">
            <a:solidFill>
              <a:srgbClr val="CCCC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365760" y="3666744"/>
            <a:ext cx="420624" cy="420624"/>
          </a:xfrm>
          <a:prstGeom prst="ellipse">
            <a:avLst/>
          </a:prstGeom>
          <a:solidFill>
            <a:srgbClr val="1A274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365760" y="3666744"/>
            <a:ext cx="4206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dirty="0">
                <a:solidFill>
                  <a:srgbClr val="FFFFFF"/>
                </a:solidFill>
                <a:latin typeface="Calibri" pitchFamily="34" charset="0"/>
                <a:ea typeface="Calibri" pitchFamily="34" charset="-122"/>
                <a:cs typeface="Calibri" pitchFamily="34" charset="-120"/>
              </a:rPr>
              <a:t>9</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960120" y="3593592"/>
            <a:ext cx="78181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Is there a cycle in my life that has ended — that I am still insisting on repeating?</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960120" y="4251960"/>
            <a:ext cx="7818120" cy="0"/>
          </a:xfrm>
          <a:prstGeom prst="line">
            <a:avLst/>
          </a:prstGeom>
          <a:noFill/>
          <a:ln w="12700">
            <a:solidFill>
              <a:srgbClr val="CCCCC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365760" y="4407408"/>
            <a:ext cx="420624" cy="420624"/>
          </a:xfrm>
          <a:prstGeom prst="ellipse">
            <a:avLst/>
          </a:prstGeom>
          <a:solidFill>
            <a:srgbClr val="1A274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365760" y="4407408"/>
            <a:ext cx="4206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1" dirty="0">
                <a:solidFill>
                  <a:srgbClr val="FFFFFF"/>
                </a:solidFill>
                <a:latin typeface="Calibri" pitchFamily="34" charset="0"/>
                <a:ea typeface="Calibri" pitchFamily="34" charset="-122"/>
                <a:cs typeface="Calibri" pitchFamily="34" charset="-120"/>
              </a:rPr>
              <a:t>10</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960120" y="4334256"/>
            <a:ext cx="78181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33333"/>
                </a:solidFill>
                <a:effectLst/>
                <a:uLnTx/>
                <a:uFillTx/>
                <a:latin typeface="Calibri" pitchFamily="34" charset="0"/>
                <a:ea typeface="Calibri" pitchFamily="34" charset="-122"/>
                <a:cs typeface="Calibri" pitchFamily="34" charset="-120"/>
              </a:rPr>
              <a:t>What would it feel like to be my true self: pure, free, and liberated from the masks?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1">
    <p:bg>
      <p:bgPr>
        <a:solidFill>
          <a:srgbClr val="1A2744"/>
        </a:solidFill>
        <a:effectLst/>
      </p:bgPr>
    </p:bg>
    <p:spTree>
      <p:nvGrpSpPr>
        <p:cNvPr id="1" name=""/>
        <p:cNvGrpSpPr/>
        <p:nvPr/>
      </p:nvGrpSpPr>
      <p:grpSpPr>
        <a:xfrm>
          <a:off x="0" y="0"/>
          <a:ext cx="0" cy="0"/>
          <a:chOff x="0" y="0"/>
          <a:chExt cx="0" cy="0"/>
        </a:xfrm>
      </p:grpSpPr>
      <p:sp>
        <p:nvSpPr>
          <p:cNvPr id="2" name="Shape 0"/>
          <p:cNvSpPr/>
          <p:nvPr/>
        </p:nvSpPr>
        <p:spPr>
          <a:xfrm>
            <a:off x="-914400" y="-914400"/>
            <a:ext cx="4572000" cy="4572000"/>
          </a:xfrm>
          <a:prstGeom prst="ellipse">
            <a:avLst/>
          </a:prstGeom>
          <a:solidFill>
            <a:srgbClr val="C9A84C">
              <a:alpha val="10000"/>
            </a:srgbClr>
          </a:solidFill>
          <a:ln/>
        </p:spPr>
        <p:txBody>
          <a:bodyPr/>
          <a:lstStyle/>
          <a:p>
            <a:endParaRPr lang="en-US"/>
          </a:p>
        </p:txBody>
      </p:sp>
      <p:sp>
        <p:nvSpPr>
          <p:cNvPr id="3" name="Shape 1"/>
          <p:cNvSpPr/>
          <p:nvPr/>
        </p:nvSpPr>
        <p:spPr>
          <a:xfrm>
            <a:off x="6400800" y="2743200"/>
            <a:ext cx="3657600" cy="3657600"/>
          </a:xfrm>
          <a:prstGeom prst="ellipse">
            <a:avLst/>
          </a:prstGeom>
          <a:solidFill>
            <a:srgbClr val="3D5278">
              <a:alpha val="35000"/>
            </a:srgbClr>
          </a:solidFill>
          <a:ln/>
        </p:spPr>
        <p:txBody>
          <a:bodyPr/>
          <a:lstStyle/>
          <a:p>
            <a:endParaRPr lang="en-US"/>
          </a:p>
        </p:txBody>
      </p:sp>
      <p:sp>
        <p:nvSpPr>
          <p:cNvPr id="4" name="Shape 2"/>
          <p:cNvSpPr/>
          <p:nvPr/>
        </p:nvSpPr>
        <p:spPr>
          <a:xfrm>
            <a:off x="502920" y="914400"/>
            <a:ext cx="73152" cy="2743200"/>
          </a:xfrm>
          <a:prstGeom prst="rect">
            <a:avLst/>
          </a:prstGeom>
          <a:solidFill>
            <a:srgbClr val="C9A84C"/>
          </a:solidFill>
          <a:ln/>
        </p:spPr>
        <p:txBody>
          <a:bodyPr/>
          <a:lstStyle/>
          <a:p>
            <a:endParaRPr lang="en-US"/>
          </a:p>
        </p:txBody>
      </p:sp>
      <p:sp>
        <p:nvSpPr>
          <p:cNvPr id="5" name="Text 3"/>
          <p:cNvSpPr/>
          <p:nvPr/>
        </p:nvSpPr>
        <p:spPr>
          <a:xfrm>
            <a:off x="777240" y="822960"/>
            <a:ext cx="8229600" cy="502920"/>
          </a:xfrm>
          <a:prstGeom prst="rect">
            <a:avLst/>
          </a:prstGeom>
          <a:noFill/>
          <a:ln/>
        </p:spPr>
        <p:txBody>
          <a:bodyPr wrap="square" lIns="0" tIns="0" rIns="0" bIns="0" rtlCol="0" anchor="ctr"/>
          <a:lstStyle/>
          <a:p>
            <a:pPr marL="0" indent="0">
              <a:buNone/>
            </a:pPr>
            <a:r>
              <a:rPr lang="en-US" sz="1400" b="1" i="1" dirty="0">
                <a:solidFill>
                  <a:srgbClr val="C9A84C"/>
                </a:solidFill>
                <a:latin typeface="Calibri" pitchFamily="34" charset="0"/>
                <a:ea typeface="Calibri" pitchFamily="34" charset="-122"/>
                <a:cs typeface="Calibri" pitchFamily="34" charset="-120"/>
              </a:rPr>
              <a:t>A Closing Reflection</a:t>
            </a:r>
            <a:endParaRPr lang="en-US" sz="1400" dirty="0"/>
          </a:p>
        </p:txBody>
      </p:sp>
      <p:sp>
        <p:nvSpPr>
          <p:cNvPr id="8" name="Text 6"/>
          <p:cNvSpPr/>
          <p:nvPr/>
        </p:nvSpPr>
        <p:spPr>
          <a:xfrm>
            <a:off x="636563" y="2194560"/>
            <a:ext cx="7772400" cy="822960"/>
          </a:xfrm>
          <a:prstGeom prst="rect">
            <a:avLst/>
          </a:prstGeom>
          <a:noFill/>
          <a:ln/>
        </p:spPr>
        <p:txBody>
          <a:bodyPr wrap="square" rtlCol="0" anchor="ctr"/>
          <a:lstStyle/>
          <a:p>
            <a:pPr marL="0" indent="0" algn="ctr">
              <a:buNone/>
            </a:pPr>
            <a:r>
              <a:rPr lang="en-US" sz="1600" i="1" dirty="0">
                <a:solidFill>
                  <a:srgbClr val="C9A84C"/>
                </a:solidFill>
                <a:latin typeface="Georgia" pitchFamily="34" charset="0"/>
                <a:ea typeface="Georgia" pitchFamily="34" charset="-122"/>
                <a:cs typeface="Georgia" pitchFamily="34" charset="-120"/>
              </a:rPr>
              <a:t>"The soul that has learned to let go of everything discovers that it has lost nothing — and gained everything."</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A2744"/>
        </a:solidFill>
        <a:effectLst/>
      </p:bgPr>
    </p:bg>
    <p:spTree>
      <p:nvGrpSpPr>
        <p:cNvPr id="1" name=""/>
        <p:cNvGrpSpPr/>
        <p:nvPr/>
      </p:nvGrpSpPr>
      <p:grpSpPr>
        <a:xfrm>
          <a:off x="0" y="0"/>
          <a:ext cx="0" cy="0"/>
          <a:chOff x="0" y="0"/>
          <a:chExt cx="0" cy="0"/>
        </a:xfrm>
      </p:grpSpPr>
      <p:sp>
        <p:nvSpPr>
          <p:cNvPr id="2" name="Shape 0"/>
          <p:cNvSpPr/>
          <p:nvPr/>
        </p:nvSpPr>
        <p:spPr>
          <a:xfrm>
            <a:off x="7315200" y="-731520"/>
            <a:ext cx="2926080" cy="2926080"/>
          </a:xfrm>
          <a:prstGeom prst="ellipse">
            <a:avLst/>
          </a:prstGeom>
          <a:solidFill>
            <a:srgbClr val="C9A84C">
              <a:alpha val="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hape 1"/>
          <p:cNvSpPr/>
          <p:nvPr/>
        </p:nvSpPr>
        <p:spPr>
          <a:xfrm>
            <a:off x="-731520" y="3200400"/>
            <a:ext cx="2743200" cy="2743200"/>
          </a:xfrm>
          <a:prstGeom prst="ellipse">
            <a:avLst/>
          </a:prstGeom>
          <a:solidFill>
            <a:srgbClr val="3D5278">
              <a:alpha val="25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2"/>
          <p:cNvSpPr/>
          <p:nvPr/>
        </p:nvSpPr>
        <p:spPr>
          <a:xfrm>
            <a:off x="3840480" y="3474720"/>
            <a:ext cx="1828800" cy="1828800"/>
          </a:xfrm>
          <a:prstGeom prst="ellipse">
            <a:avLst/>
          </a:prstGeom>
          <a:solidFill>
            <a:srgbClr val="C9A84C">
              <a:alpha val="12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411480" y="201168"/>
            <a:ext cx="64008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097280" y="237744"/>
            <a:ext cx="77724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A Moment of Meditation</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97280" y="841248"/>
            <a:ext cx="758952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i="1" dirty="0">
                <a:solidFill>
                  <a:srgbClr val="8A9BB8"/>
                </a:solidFill>
                <a:latin typeface="Calibri" pitchFamily="34" charset="0"/>
                <a:ea typeface="Calibri" pitchFamily="34" charset="-122"/>
                <a:cs typeface="Calibri" pitchFamily="34" charset="-120"/>
              </a:rPr>
              <a:t>A</a:t>
            </a:r>
            <a:r>
              <a:rPr kumimoji="0" lang="en-US" sz="1300" b="0" i="1" u="none" strike="noStrike" kern="1200" cap="none" spc="0" normalizeH="0" baseline="0" noProof="0" dirty="0" err="1">
                <a:ln>
                  <a:noFill/>
                </a:ln>
                <a:solidFill>
                  <a:srgbClr val="8A9BB8"/>
                </a:solidFill>
                <a:effectLst/>
                <a:uLnTx/>
                <a:uFillTx/>
                <a:latin typeface="Calibri" pitchFamily="34" charset="0"/>
                <a:ea typeface="Calibri" pitchFamily="34" charset="-122"/>
                <a:cs typeface="Calibri" pitchFamily="34" charset="-120"/>
              </a:rPr>
              <a:t>llow</a:t>
            </a:r>
            <a:r>
              <a:rPr kumimoji="0" lang="en-US" sz="1300" b="0" i="1"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 yourself to be still.</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1325880"/>
            <a:ext cx="4023360" cy="1508760"/>
          </a:xfrm>
          <a:prstGeom prst="rect">
            <a:avLst/>
          </a:prstGeom>
          <a:solidFill>
            <a:srgbClr val="21325A"/>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365760" y="1325880"/>
            <a:ext cx="64008" cy="150876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530352" y="1490472"/>
            <a:ext cx="402336" cy="402336"/>
          </a:xfrm>
          <a:prstGeom prst="ellipse">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530352" y="1490472"/>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Georgia" pitchFamily="34" charset="0"/>
                <a:ea typeface="Georgia" pitchFamily="34" charset="-122"/>
                <a:cs typeface="Georgia" pitchFamily="34" charset="-120"/>
              </a:rPr>
              <a:t>1</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1051560" y="1490472"/>
            <a:ext cx="32004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Breathe &amp; Settle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48640" y="1947672"/>
            <a:ext cx="3703320" cy="8046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Close your eyes. Take three slow, deep breaths. With each exhale, consciously release any tension you are holding in your body or mind.</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709160" y="1325880"/>
            <a:ext cx="4023360" cy="1508760"/>
          </a:xfrm>
          <a:prstGeom prst="rect">
            <a:avLst/>
          </a:prstGeom>
          <a:solidFill>
            <a:srgbClr val="21325A"/>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4709160" y="1325880"/>
            <a:ext cx="64008" cy="150876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Shape 14"/>
          <p:cNvSpPr/>
          <p:nvPr/>
        </p:nvSpPr>
        <p:spPr>
          <a:xfrm>
            <a:off x="4873752" y="1490472"/>
            <a:ext cx="402336" cy="402336"/>
          </a:xfrm>
          <a:prstGeom prst="ellipse">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4873752" y="1490472"/>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Georgia" pitchFamily="34" charset="0"/>
                <a:ea typeface="Georgia" pitchFamily="34" charset="-122"/>
                <a:cs typeface="Georgia" pitchFamily="34" charset="-120"/>
              </a:rPr>
              <a:t>2</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5394960" y="1490472"/>
            <a:ext cx="32004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Notice Your Attachments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4892040" y="1947672"/>
            <a:ext cx="3703320" cy="8046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Gently ask yourself: what am I gripping right now? A worry, a person, an outcome? Simply observe — without judgment. Name it silently.</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365760" y="3017520"/>
            <a:ext cx="4023360" cy="1508760"/>
          </a:xfrm>
          <a:prstGeom prst="rect">
            <a:avLst/>
          </a:prstGeom>
          <a:solidFill>
            <a:srgbClr val="21325A"/>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9"/>
          <p:cNvSpPr/>
          <p:nvPr/>
        </p:nvSpPr>
        <p:spPr>
          <a:xfrm>
            <a:off x="365760" y="3017520"/>
            <a:ext cx="64008" cy="150876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20"/>
          <p:cNvSpPr/>
          <p:nvPr/>
        </p:nvSpPr>
        <p:spPr>
          <a:xfrm>
            <a:off x="530352" y="3182112"/>
            <a:ext cx="402336" cy="402336"/>
          </a:xfrm>
          <a:prstGeom prst="ellipse">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530352" y="3182112"/>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Georgia" pitchFamily="34" charset="0"/>
                <a:ea typeface="Georgia" pitchFamily="34" charset="-122"/>
                <a:cs typeface="Georgia" pitchFamily="34" charset="-120"/>
              </a:rPr>
              <a:t>3</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1051560" y="3182112"/>
            <a:ext cx="32004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Offer It to God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548640" y="3639312"/>
            <a:ext cx="3703320" cy="8046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 dirty="0">
                <a:solidFill>
                  <a:srgbClr val="8A9BB8"/>
                </a:solidFill>
                <a:latin typeface="Calibri" pitchFamily="34" charset="0"/>
                <a:ea typeface="Calibri" pitchFamily="34" charset="-122"/>
                <a:cs typeface="Calibri" pitchFamily="34" charset="-120"/>
              </a:rPr>
              <a:t>P</a:t>
            </a:r>
            <a:r>
              <a:rPr kumimoji="0" lang="en-US" sz="115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lace what you identified into open hands. Pray inwardly: "Father, I release what is not mine to carry. I trust in Your wisdom."</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4709160" y="3017520"/>
            <a:ext cx="4023360" cy="1508760"/>
          </a:xfrm>
          <a:prstGeom prst="rect">
            <a:avLst/>
          </a:prstGeom>
          <a:solidFill>
            <a:srgbClr val="21325A"/>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Shape 25"/>
          <p:cNvSpPr/>
          <p:nvPr/>
        </p:nvSpPr>
        <p:spPr>
          <a:xfrm>
            <a:off x="4709160" y="3017520"/>
            <a:ext cx="64008" cy="150876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Shape 26"/>
          <p:cNvSpPr/>
          <p:nvPr/>
        </p:nvSpPr>
        <p:spPr>
          <a:xfrm>
            <a:off x="4873752" y="3182112"/>
            <a:ext cx="402336" cy="402336"/>
          </a:xfrm>
          <a:prstGeom prst="ellipse">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 27"/>
          <p:cNvSpPr/>
          <p:nvPr/>
        </p:nvSpPr>
        <p:spPr>
          <a:xfrm>
            <a:off x="4873752" y="3182112"/>
            <a:ext cx="402336" cy="40233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Georgia" pitchFamily="34" charset="0"/>
                <a:ea typeface="Georgia" pitchFamily="34" charset="-122"/>
                <a:cs typeface="Georgia" pitchFamily="34" charset="-120"/>
              </a:rPr>
              <a:t>4</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8"/>
          <p:cNvSpPr/>
          <p:nvPr/>
        </p:nvSpPr>
        <p:spPr>
          <a:xfrm>
            <a:off x="5394960" y="3182112"/>
            <a:ext cx="32004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Rest in Your True Self</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9"/>
          <p:cNvSpPr/>
          <p:nvPr/>
        </p:nvSpPr>
        <p:spPr>
          <a:xfrm>
            <a:off x="4892040" y="3639312"/>
            <a:ext cx="3703320" cy="8046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 dirty="0">
                <a:solidFill>
                  <a:srgbClr val="8A9BB8"/>
                </a:solidFill>
                <a:latin typeface="Calibri" pitchFamily="34" charset="0"/>
                <a:ea typeface="Calibri" pitchFamily="34" charset="-122"/>
                <a:cs typeface="Calibri" pitchFamily="34" charset="-120"/>
              </a:rPr>
              <a:t>Y</a:t>
            </a:r>
            <a:r>
              <a:rPr kumimoji="0" lang="en-US" sz="115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our true self is pure, whole, and free. Sit with that truth for a moment. You are not your attachments. You are essence.</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457200" y="4736592"/>
            <a:ext cx="8229600" cy="3200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"Let us calm our spirit, our heart, and turn our thought to the Father — in gratitude for this blessed opportunity."  — Opening prayer of the lecture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a:extLst>
            <a:ext uri="{FF2B5EF4-FFF2-40B4-BE49-F238E27FC236}">
              <a16:creationId xmlns:a16="http://schemas.microsoft.com/office/drawing/2014/main" id="{52C44741-C305-FFFA-1958-42E88558F34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C185B48-A475-6488-860C-C413F54B1A9F}"/>
              </a:ext>
            </a:extLst>
          </p:cNvPr>
          <p:cNvSpPr/>
          <p:nvPr/>
        </p:nvSpPr>
        <p:spPr>
          <a:xfrm>
            <a:off x="0" y="0"/>
            <a:ext cx="3749040" cy="5143500"/>
          </a:xfrm>
          <a:prstGeom prst="rect">
            <a:avLst/>
          </a:prstGeom>
          <a:solidFill>
            <a:srgbClr val="1A2744"/>
          </a:solidFill>
          <a:ln/>
        </p:spPr>
        <p:txBody>
          <a:bodyPr/>
          <a:lstStyle/>
          <a:p>
            <a:endParaRPr lang="en-US"/>
          </a:p>
        </p:txBody>
      </p:sp>
      <p:sp>
        <p:nvSpPr>
          <p:cNvPr id="3" name="Text 1">
            <a:extLst>
              <a:ext uri="{FF2B5EF4-FFF2-40B4-BE49-F238E27FC236}">
                <a16:creationId xmlns:a16="http://schemas.microsoft.com/office/drawing/2014/main" id="{C1BFF82B-0966-9BE5-821D-61D9905B8701}"/>
              </a:ext>
            </a:extLst>
          </p:cNvPr>
          <p:cNvSpPr/>
          <p:nvPr/>
        </p:nvSpPr>
        <p:spPr>
          <a:xfrm>
            <a:off x="228600" y="822960"/>
            <a:ext cx="3200400" cy="1737360"/>
          </a:xfrm>
          <a:prstGeom prst="rect">
            <a:avLst/>
          </a:prstGeom>
          <a:noFill/>
          <a:ln/>
        </p:spPr>
        <p:txBody>
          <a:bodyPr wrap="square" rtlCol="0" anchor="t"/>
          <a:lstStyle/>
          <a:p>
            <a:pPr marL="0" indent="0" algn="l">
              <a:buNone/>
            </a:pPr>
            <a:r>
              <a:rPr lang="en-US" sz="3000" b="1" dirty="0">
                <a:solidFill>
                  <a:srgbClr val="FFFFFF"/>
                </a:solidFill>
                <a:latin typeface="Georgia" pitchFamily="34" charset="0"/>
                <a:ea typeface="Georgia" pitchFamily="34" charset="-122"/>
                <a:cs typeface="Georgia" pitchFamily="34" charset="-120"/>
              </a:rPr>
              <a:t>What Is</a:t>
            </a:r>
            <a:endParaRPr lang="en-US" sz="3000" dirty="0"/>
          </a:p>
          <a:p>
            <a:pPr marL="0" indent="0" algn="l">
              <a:buNone/>
            </a:pPr>
            <a:r>
              <a:rPr lang="en-US" sz="3000" b="1" dirty="0">
                <a:solidFill>
                  <a:srgbClr val="FFFFFF"/>
                </a:solidFill>
                <a:latin typeface="Georgia" pitchFamily="34" charset="0"/>
                <a:ea typeface="Georgia" pitchFamily="34" charset="-122"/>
                <a:cs typeface="Georgia" pitchFamily="34" charset="-120"/>
              </a:rPr>
              <a:t>Detachment?</a:t>
            </a:r>
            <a:endParaRPr lang="en-US" sz="3000" dirty="0"/>
          </a:p>
        </p:txBody>
      </p:sp>
      <p:sp>
        <p:nvSpPr>
          <p:cNvPr id="4" name="Text 2">
            <a:extLst>
              <a:ext uri="{FF2B5EF4-FFF2-40B4-BE49-F238E27FC236}">
                <a16:creationId xmlns:a16="http://schemas.microsoft.com/office/drawing/2014/main" id="{F56202DB-BC2E-4CD0-55DA-CAC0A70E6534}"/>
              </a:ext>
            </a:extLst>
          </p:cNvPr>
          <p:cNvSpPr/>
          <p:nvPr/>
        </p:nvSpPr>
        <p:spPr>
          <a:xfrm>
            <a:off x="228600" y="365760"/>
            <a:ext cx="914400" cy="457200"/>
          </a:xfrm>
          <a:prstGeom prst="rect">
            <a:avLst/>
          </a:prstGeom>
          <a:noFill/>
          <a:ln/>
        </p:spPr>
        <p:txBody>
          <a:bodyPr wrap="square" lIns="0" tIns="0" rIns="0" bIns="0" rtlCol="0" anchor="ctr"/>
          <a:lstStyle/>
          <a:p>
            <a:pPr marL="0" indent="0">
              <a:buNone/>
            </a:pPr>
            <a:endParaRPr lang="en-US" sz="1800" dirty="0"/>
          </a:p>
        </p:txBody>
      </p:sp>
      <p:sp>
        <p:nvSpPr>
          <p:cNvPr id="6" name="Text 4">
            <a:extLst>
              <a:ext uri="{FF2B5EF4-FFF2-40B4-BE49-F238E27FC236}">
                <a16:creationId xmlns:a16="http://schemas.microsoft.com/office/drawing/2014/main" id="{60957F84-0996-DFE8-C0F6-E3FB9B8CC17B}"/>
              </a:ext>
            </a:extLst>
          </p:cNvPr>
          <p:cNvSpPr/>
          <p:nvPr/>
        </p:nvSpPr>
        <p:spPr>
          <a:xfrm>
            <a:off x="4065060" y="3196884"/>
            <a:ext cx="4846320" cy="502920"/>
          </a:xfrm>
          <a:prstGeom prst="rect">
            <a:avLst/>
          </a:prstGeom>
          <a:noFill/>
          <a:ln/>
        </p:spPr>
        <p:txBody>
          <a:bodyPr wrap="square" lIns="0" tIns="0" rIns="0" bIns="0" rtlCol="0" anchor="ctr"/>
          <a:lstStyle/>
          <a:p>
            <a:pPr marL="0" indent="0" algn="l">
              <a:buNone/>
            </a:pPr>
            <a:r>
              <a:rPr lang="en-US" sz="1600" b="1" dirty="0">
                <a:solidFill>
                  <a:srgbClr val="1A2744"/>
                </a:solidFill>
                <a:latin typeface="Calibri" pitchFamily="34" charset="0"/>
                <a:ea typeface="Calibri" pitchFamily="34" charset="-122"/>
                <a:cs typeface="Calibri" pitchFamily="34" charset="-120"/>
              </a:rPr>
              <a:t>True detachment is not about having nothing.</a:t>
            </a:r>
            <a:endParaRPr lang="en-US" sz="1600" dirty="0"/>
          </a:p>
        </p:txBody>
      </p:sp>
      <p:sp>
        <p:nvSpPr>
          <p:cNvPr id="7" name="Text 5">
            <a:extLst>
              <a:ext uri="{FF2B5EF4-FFF2-40B4-BE49-F238E27FC236}">
                <a16:creationId xmlns:a16="http://schemas.microsoft.com/office/drawing/2014/main" id="{E1744029-BDFE-3811-B5B7-4F4F997DC340}"/>
              </a:ext>
            </a:extLst>
          </p:cNvPr>
          <p:cNvSpPr/>
          <p:nvPr/>
        </p:nvSpPr>
        <p:spPr>
          <a:xfrm>
            <a:off x="3977640" y="3549580"/>
            <a:ext cx="4754880" cy="914400"/>
          </a:xfrm>
          <a:prstGeom prst="rect">
            <a:avLst/>
          </a:prstGeom>
          <a:noFill/>
          <a:ln/>
        </p:spPr>
        <p:txBody>
          <a:bodyPr wrap="square" rtlCol="0" anchor="ctr"/>
          <a:lstStyle/>
          <a:p>
            <a:pPr marL="0" indent="0" algn="l">
              <a:buNone/>
            </a:pPr>
            <a:r>
              <a:rPr lang="en-US" sz="1400" dirty="0">
                <a:solidFill>
                  <a:srgbClr val="333333"/>
                </a:solidFill>
                <a:latin typeface="Calibri" pitchFamily="34" charset="0"/>
                <a:ea typeface="Calibri" pitchFamily="34" charset="-122"/>
                <a:cs typeface="Calibri" pitchFamily="34" charset="-120"/>
              </a:rPr>
              <a:t>It is the inner freedom that allows a person to love, to work, to acquire — without becoming enslaved by any of these things.</a:t>
            </a:r>
            <a:endParaRPr lang="en-US" sz="1400" dirty="0"/>
          </a:p>
        </p:txBody>
      </p:sp>
      <p:sp>
        <p:nvSpPr>
          <p:cNvPr id="5" name="Text 4">
            <a:extLst>
              <a:ext uri="{FF2B5EF4-FFF2-40B4-BE49-F238E27FC236}">
                <a16:creationId xmlns:a16="http://schemas.microsoft.com/office/drawing/2014/main" id="{47A7F6BD-ED01-9252-8C79-9237EA4F6BBB}"/>
              </a:ext>
            </a:extLst>
          </p:cNvPr>
          <p:cNvSpPr/>
          <p:nvPr/>
        </p:nvSpPr>
        <p:spPr>
          <a:xfrm>
            <a:off x="4061041" y="1374464"/>
            <a:ext cx="3579725" cy="438912"/>
          </a:xfrm>
          <a:prstGeom prst="rect">
            <a:avLst/>
          </a:prstGeom>
          <a:noFill/>
          <a:ln/>
        </p:spPr>
        <p:txBody>
          <a:bodyPr wrap="square" lIns="0" tIns="0" rIns="0" bIns="0" rtlCol="0" anchor="ctr"/>
          <a:lstStyle/>
          <a:p>
            <a:pPr marL="0" indent="0">
              <a:buNone/>
            </a:pPr>
            <a:r>
              <a:rPr lang="en-US" sz="1600" b="1" dirty="0">
                <a:solidFill>
                  <a:schemeClr val="accent4">
                    <a:lumMod val="75000"/>
                  </a:schemeClr>
                </a:solidFill>
                <a:latin typeface="Calibri" pitchFamily="34" charset="0"/>
                <a:ea typeface="Calibri" pitchFamily="34" charset="-122"/>
                <a:cs typeface="Calibri" pitchFamily="34" charset="-120"/>
              </a:rPr>
              <a:t>It is the conscious release of excessive emotional or material ties to earthly things, status and selfish ego. It is the understanding that material wealth and physical relationships are temporary tools for moral evolution rather than the ultimate goal of existence.</a:t>
            </a:r>
          </a:p>
          <a:p>
            <a:pPr marL="0" indent="0">
              <a:buNone/>
            </a:pPr>
            <a:r>
              <a:rPr lang="en-US" sz="1600" b="1" dirty="0">
                <a:solidFill>
                  <a:schemeClr val="accent4">
                    <a:lumMod val="75000"/>
                  </a:schemeClr>
                </a:solidFill>
                <a:latin typeface="Calibri" pitchFamily="34" charset="0"/>
                <a:ea typeface="Calibri" pitchFamily="34" charset="-122"/>
                <a:cs typeface="Calibri" pitchFamily="34" charset="-120"/>
              </a:rPr>
              <a:t>Important for our spiritual evolution to free our soul of the illusion of the material world and of the selfishness.</a:t>
            </a:r>
          </a:p>
          <a:p>
            <a:pPr marL="0" indent="0">
              <a:buNone/>
            </a:pPr>
            <a:r>
              <a:rPr lang="en-US" sz="1600" b="1" dirty="0">
                <a:solidFill>
                  <a:schemeClr val="accent4">
                    <a:lumMod val="75000"/>
                  </a:schemeClr>
                </a:solidFill>
                <a:latin typeface="Calibri" pitchFamily="34" charset="0"/>
                <a:ea typeface="Calibri" pitchFamily="34" charset="-122"/>
                <a:cs typeface="Calibri" pitchFamily="34" charset="-120"/>
              </a:rPr>
              <a:t>Detachment of the material body</a:t>
            </a:r>
            <a:endParaRPr lang="en-US" sz="1600" dirty="0">
              <a:solidFill>
                <a:schemeClr val="accent4">
                  <a:lumMod val="75000"/>
                </a:schemeClr>
              </a:solidFill>
            </a:endParaRPr>
          </a:p>
        </p:txBody>
      </p:sp>
    </p:spTree>
    <p:extLst>
      <p:ext uri="{BB962C8B-B14F-4D97-AF65-F5344CB8AC3E}">
        <p14:creationId xmlns:p14="http://schemas.microsoft.com/office/powerpoint/2010/main" val="1619304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a:extLst>
            <a:ext uri="{FF2B5EF4-FFF2-40B4-BE49-F238E27FC236}">
              <a16:creationId xmlns:a16="http://schemas.microsoft.com/office/drawing/2014/main" id="{F13357AB-FE23-F32F-0ACC-9907995AC42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27BBC5F-0739-7A5B-FAFA-0AA1EB24626E}"/>
              </a:ext>
            </a:extLst>
          </p:cNvPr>
          <p:cNvSpPr/>
          <p:nvPr/>
        </p:nvSpPr>
        <p:spPr>
          <a:xfrm>
            <a:off x="0" y="0"/>
            <a:ext cx="3749040" cy="5143500"/>
          </a:xfrm>
          <a:prstGeom prst="rect">
            <a:avLst/>
          </a:prstGeom>
          <a:solidFill>
            <a:srgbClr val="1A2744"/>
          </a:solidFill>
          <a:ln/>
        </p:spPr>
        <p:txBody>
          <a:bodyPr/>
          <a:lstStyle/>
          <a:p>
            <a:endParaRPr lang="en-US" b="1" dirty="0">
              <a:solidFill>
                <a:schemeClr val="accent4">
                  <a:lumMod val="75000"/>
                </a:schemeClr>
              </a:solidFill>
              <a:latin typeface="Calibri" pitchFamily="34" charset="0"/>
              <a:ea typeface="Calibri" pitchFamily="34" charset="-122"/>
              <a:cs typeface="Calibri" pitchFamily="34" charset="-120"/>
            </a:endParaRPr>
          </a:p>
        </p:txBody>
      </p:sp>
      <p:sp>
        <p:nvSpPr>
          <p:cNvPr id="3" name="Text 1">
            <a:extLst>
              <a:ext uri="{FF2B5EF4-FFF2-40B4-BE49-F238E27FC236}">
                <a16:creationId xmlns:a16="http://schemas.microsoft.com/office/drawing/2014/main" id="{FD4A25E9-AB2D-F614-6AD6-D589232D6780}"/>
              </a:ext>
            </a:extLst>
          </p:cNvPr>
          <p:cNvSpPr/>
          <p:nvPr/>
        </p:nvSpPr>
        <p:spPr>
          <a:xfrm>
            <a:off x="228600" y="822960"/>
            <a:ext cx="3200400" cy="1737360"/>
          </a:xfrm>
          <a:prstGeom prst="rect">
            <a:avLst/>
          </a:prstGeom>
          <a:noFill/>
          <a:ln/>
        </p:spPr>
        <p:txBody>
          <a:bodyPr wrap="square" rtlCol="0" anchor="t"/>
          <a:lstStyle/>
          <a:p>
            <a:pPr marL="0" indent="0" algn="l">
              <a:buNone/>
            </a:pPr>
            <a:r>
              <a:rPr lang="en-US" sz="3000" b="1" dirty="0">
                <a:solidFill>
                  <a:srgbClr val="FFFFFF"/>
                </a:solidFill>
                <a:latin typeface="Georgia" pitchFamily="34" charset="0"/>
                <a:ea typeface="Georgia" pitchFamily="34" charset="-122"/>
                <a:cs typeface="Georgia" pitchFamily="34" charset="-120"/>
              </a:rPr>
              <a:t>Why</a:t>
            </a:r>
            <a:endParaRPr lang="en-US" sz="3000" dirty="0"/>
          </a:p>
          <a:p>
            <a:pPr marL="0" indent="0" algn="l">
              <a:buNone/>
            </a:pPr>
            <a:r>
              <a:rPr lang="en-US" sz="3000" b="1" dirty="0">
                <a:solidFill>
                  <a:srgbClr val="FFFFFF"/>
                </a:solidFill>
                <a:latin typeface="Georgia" pitchFamily="34" charset="0"/>
                <a:ea typeface="Georgia" pitchFamily="34" charset="-122"/>
                <a:cs typeface="Georgia" pitchFamily="34" charset="-120"/>
              </a:rPr>
              <a:t>detachment</a:t>
            </a:r>
          </a:p>
          <a:p>
            <a:pPr marL="0" indent="0" algn="l">
              <a:buNone/>
            </a:pPr>
            <a:r>
              <a:rPr lang="en-US" sz="3000" b="1" dirty="0">
                <a:solidFill>
                  <a:srgbClr val="FFFFFF"/>
                </a:solidFill>
                <a:latin typeface="Georgia" pitchFamily="34" charset="0"/>
                <a:ea typeface="Georgia" pitchFamily="34" charset="-122"/>
                <a:cs typeface="Georgia" pitchFamily="34" charset="-120"/>
              </a:rPr>
              <a:t>is important?</a:t>
            </a:r>
            <a:endParaRPr lang="en-US" sz="3000" dirty="0"/>
          </a:p>
        </p:txBody>
      </p:sp>
      <p:sp>
        <p:nvSpPr>
          <p:cNvPr id="4" name="Text 2">
            <a:extLst>
              <a:ext uri="{FF2B5EF4-FFF2-40B4-BE49-F238E27FC236}">
                <a16:creationId xmlns:a16="http://schemas.microsoft.com/office/drawing/2014/main" id="{68078F03-C6BB-5AF9-828C-BA2CE8CD462B}"/>
              </a:ext>
            </a:extLst>
          </p:cNvPr>
          <p:cNvSpPr/>
          <p:nvPr/>
        </p:nvSpPr>
        <p:spPr>
          <a:xfrm>
            <a:off x="228600" y="365760"/>
            <a:ext cx="914400" cy="457200"/>
          </a:xfrm>
          <a:prstGeom prst="rect">
            <a:avLst/>
          </a:prstGeom>
          <a:noFill/>
          <a:ln/>
        </p:spPr>
        <p:txBody>
          <a:bodyPr wrap="square" lIns="0" tIns="0" rIns="0" bIns="0" rtlCol="0" anchor="ctr"/>
          <a:lstStyle/>
          <a:p>
            <a:pPr marL="0" indent="0">
              <a:buNone/>
            </a:pPr>
            <a:endParaRPr lang="en-US" sz="1800" dirty="0"/>
          </a:p>
        </p:txBody>
      </p:sp>
      <p:sp>
        <p:nvSpPr>
          <p:cNvPr id="5" name="Text 4">
            <a:extLst>
              <a:ext uri="{FF2B5EF4-FFF2-40B4-BE49-F238E27FC236}">
                <a16:creationId xmlns:a16="http://schemas.microsoft.com/office/drawing/2014/main" id="{31D480FA-412A-F040-6F8E-274DEE809CEA}"/>
              </a:ext>
            </a:extLst>
          </p:cNvPr>
          <p:cNvSpPr/>
          <p:nvPr/>
        </p:nvSpPr>
        <p:spPr>
          <a:xfrm>
            <a:off x="4110278" y="2340864"/>
            <a:ext cx="3579725" cy="438912"/>
          </a:xfrm>
          <a:prstGeom prst="rect">
            <a:avLst/>
          </a:prstGeom>
          <a:noFill/>
          <a:ln/>
        </p:spPr>
        <p:txBody>
          <a:bodyPr wrap="square" lIns="0" tIns="0" rIns="0" bIns="0" rtlCol="0" anchor="ctr"/>
          <a:lstStyle/>
          <a:p>
            <a:pPr marL="0" indent="0">
              <a:buNone/>
            </a:pPr>
            <a:endParaRPr lang="en-US" sz="1400" b="1" dirty="0">
              <a:solidFill>
                <a:schemeClr val="accent4">
                  <a:lumMod val="75000"/>
                </a:schemeClr>
              </a:solidFill>
              <a:latin typeface="Calibri" pitchFamily="34" charset="0"/>
              <a:ea typeface="Calibri" pitchFamily="34" charset="-122"/>
              <a:cs typeface="Calibri" pitchFamily="34" charset="-120"/>
            </a:endParaRPr>
          </a:p>
          <a:p>
            <a:pPr marL="0" indent="0">
              <a:buNone/>
            </a:pPr>
            <a:r>
              <a:rPr lang="en-US" sz="1400" b="1" dirty="0">
                <a:solidFill>
                  <a:schemeClr val="accent4">
                    <a:lumMod val="75000"/>
                  </a:schemeClr>
                </a:solidFill>
                <a:latin typeface="Calibri" pitchFamily="34" charset="0"/>
                <a:ea typeface="Calibri" pitchFamily="34" charset="-122"/>
                <a:cs typeface="Calibri" pitchFamily="34" charset="-120"/>
              </a:rPr>
              <a:t>To prepare for our spiritual life: Detachment of the material body, of people and material things- to avoid suffering.</a:t>
            </a:r>
          </a:p>
          <a:p>
            <a:pPr marL="0" indent="0">
              <a:buNone/>
            </a:pPr>
            <a:endParaRPr lang="en-US" sz="1400" b="1" dirty="0">
              <a:solidFill>
                <a:schemeClr val="accent4">
                  <a:lumMod val="75000"/>
                </a:schemeClr>
              </a:solidFill>
              <a:latin typeface="Calibri" pitchFamily="34" charset="0"/>
              <a:ea typeface="Calibri" pitchFamily="34" charset="-122"/>
              <a:cs typeface="Calibri" pitchFamily="34" charset="-120"/>
            </a:endParaRPr>
          </a:p>
          <a:p>
            <a:pPr marL="0" indent="0">
              <a:buNone/>
            </a:pPr>
            <a:r>
              <a:rPr lang="en-US" sz="1400" b="1" dirty="0">
                <a:solidFill>
                  <a:schemeClr val="accent4">
                    <a:lumMod val="75000"/>
                  </a:schemeClr>
                </a:solidFill>
                <a:latin typeface="Calibri" pitchFamily="34" charset="0"/>
                <a:ea typeface="Calibri" pitchFamily="34" charset="-122"/>
                <a:cs typeface="Calibri" pitchFamily="34" charset="-120"/>
              </a:rPr>
              <a:t>To free our selfishness:</a:t>
            </a:r>
          </a:p>
          <a:p>
            <a:pPr marL="0" indent="0">
              <a:buNone/>
            </a:pPr>
            <a:r>
              <a:rPr lang="en-US" sz="1400" b="1" dirty="0">
                <a:solidFill>
                  <a:schemeClr val="accent4">
                    <a:lumMod val="75000"/>
                  </a:schemeClr>
                </a:solidFill>
                <a:latin typeface="Calibri" pitchFamily="34" charset="0"/>
                <a:ea typeface="Calibri" pitchFamily="34" charset="-122"/>
                <a:cs typeface="Calibri" pitchFamily="34" charset="-120"/>
              </a:rPr>
              <a:t>Excessive attachment to social status, power and wealth- detachment opens space to generosity and charity.</a:t>
            </a:r>
          </a:p>
          <a:p>
            <a:pPr marL="0" indent="0">
              <a:buNone/>
            </a:pPr>
            <a:endParaRPr lang="en-US" sz="1400" b="1" dirty="0">
              <a:solidFill>
                <a:schemeClr val="accent4">
                  <a:lumMod val="75000"/>
                </a:schemeClr>
              </a:solidFill>
              <a:latin typeface="Calibri" pitchFamily="34" charset="0"/>
              <a:ea typeface="Calibri" pitchFamily="34" charset="-122"/>
              <a:cs typeface="Calibri" pitchFamily="34" charset="-120"/>
            </a:endParaRPr>
          </a:p>
          <a:p>
            <a:pPr marL="0" indent="0">
              <a:buNone/>
            </a:pPr>
            <a:r>
              <a:rPr lang="en-US" sz="1400" b="1" dirty="0">
                <a:solidFill>
                  <a:schemeClr val="accent4">
                    <a:lumMod val="75000"/>
                  </a:schemeClr>
                </a:solidFill>
                <a:latin typeface="Calibri" pitchFamily="34" charset="0"/>
                <a:ea typeface="Calibri" pitchFamily="34" charset="-122"/>
                <a:cs typeface="Calibri" pitchFamily="34" charset="-120"/>
              </a:rPr>
              <a:t>Comprehension of transitory:</a:t>
            </a:r>
          </a:p>
          <a:p>
            <a:pPr marL="0" indent="0">
              <a:buNone/>
            </a:pPr>
            <a:r>
              <a:rPr lang="en-US" sz="1400" b="1" dirty="0">
                <a:solidFill>
                  <a:schemeClr val="accent4">
                    <a:lumMod val="75000"/>
                  </a:schemeClr>
                </a:solidFill>
                <a:latin typeface="Calibri" pitchFamily="34" charset="0"/>
                <a:ea typeface="Calibri" pitchFamily="34" charset="-122"/>
                <a:cs typeface="Calibri" pitchFamily="34" charset="-120"/>
              </a:rPr>
              <a:t>Acceptance that we can’t control people or things diminishing our suffering. Detachment helps us dealing with losses and changes in our lives with more serenity.</a:t>
            </a:r>
          </a:p>
          <a:p>
            <a:pPr marL="0" indent="0">
              <a:buNone/>
            </a:pPr>
            <a:endParaRPr lang="en-US" sz="1400" b="1" dirty="0">
              <a:solidFill>
                <a:schemeClr val="accent4">
                  <a:lumMod val="75000"/>
                </a:schemeClr>
              </a:solidFill>
              <a:latin typeface="Calibri" pitchFamily="34" charset="0"/>
              <a:ea typeface="Calibri" pitchFamily="34" charset="-122"/>
              <a:cs typeface="Calibri" pitchFamily="34" charset="-120"/>
            </a:endParaRPr>
          </a:p>
          <a:p>
            <a:pPr marL="0" indent="0">
              <a:buNone/>
            </a:pPr>
            <a:r>
              <a:rPr lang="en-US" sz="1400" b="1" dirty="0">
                <a:solidFill>
                  <a:schemeClr val="accent4">
                    <a:lumMod val="75000"/>
                  </a:schemeClr>
                </a:solidFill>
                <a:latin typeface="Calibri" pitchFamily="34" charset="0"/>
                <a:ea typeface="Calibri" pitchFamily="34" charset="-122"/>
                <a:cs typeface="Calibri" pitchFamily="34" charset="-120"/>
              </a:rPr>
              <a:t>True love:</a:t>
            </a:r>
          </a:p>
          <a:p>
            <a:pPr marL="0" indent="0">
              <a:buNone/>
            </a:pPr>
            <a:r>
              <a:rPr lang="en-US" sz="1400" b="1" dirty="0">
                <a:solidFill>
                  <a:schemeClr val="accent4">
                    <a:lumMod val="75000"/>
                  </a:schemeClr>
                </a:solidFill>
                <a:latin typeface="Calibri" pitchFamily="34" charset="0"/>
                <a:ea typeface="Calibri" pitchFamily="34" charset="-122"/>
                <a:cs typeface="Calibri" pitchFamily="34" charset="-120"/>
              </a:rPr>
              <a:t>Attachment generates jealously, dependency and possession. True love respects freedom and the evolution path of the other</a:t>
            </a:r>
            <a:endParaRPr lang="en-US" sz="1400" dirty="0">
              <a:solidFill>
                <a:schemeClr val="accent4">
                  <a:lumMod val="75000"/>
                </a:schemeClr>
              </a:solidFill>
            </a:endParaRPr>
          </a:p>
        </p:txBody>
      </p:sp>
      <p:sp>
        <p:nvSpPr>
          <p:cNvPr id="9" name="CaixaDeTexto 8">
            <a:extLst>
              <a:ext uri="{FF2B5EF4-FFF2-40B4-BE49-F238E27FC236}">
                <a16:creationId xmlns:a16="http://schemas.microsoft.com/office/drawing/2014/main" id="{288BCD9E-6330-E954-D913-3F8E83DFDCD2}"/>
              </a:ext>
            </a:extLst>
          </p:cNvPr>
          <p:cNvSpPr txBox="1"/>
          <p:nvPr/>
        </p:nvSpPr>
        <p:spPr>
          <a:xfrm>
            <a:off x="228600" y="2921615"/>
            <a:ext cx="3084342" cy="1200329"/>
          </a:xfrm>
          <a:prstGeom prst="rect">
            <a:avLst/>
          </a:prstGeom>
          <a:noFill/>
        </p:spPr>
        <p:txBody>
          <a:bodyPr wrap="square">
            <a:spAutoFit/>
          </a:bodyPr>
          <a:lstStyle/>
          <a:p>
            <a:pPr marL="0" indent="0">
              <a:buNone/>
            </a:pPr>
            <a:r>
              <a:rPr lang="en-US" sz="1800" b="1" dirty="0">
                <a:solidFill>
                  <a:schemeClr val="accent4">
                    <a:lumMod val="75000"/>
                  </a:schemeClr>
                </a:solidFill>
                <a:latin typeface="Calibri" pitchFamily="34" charset="0"/>
                <a:ea typeface="Calibri" pitchFamily="34" charset="-122"/>
                <a:cs typeface="Calibri" pitchFamily="34" charset="-120"/>
              </a:rPr>
              <a:t>Important for our spiritual evolution to free our soul of the illusion of the material world and of the selfishness.</a:t>
            </a:r>
          </a:p>
        </p:txBody>
      </p:sp>
    </p:spTree>
    <p:extLst>
      <p:ext uri="{BB962C8B-B14F-4D97-AF65-F5344CB8AC3E}">
        <p14:creationId xmlns:p14="http://schemas.microsoft.com/office/powerpoint/2010/main" val="220105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749040" cy="5143500"/>
          </a:xfrm>
          <a:prstGeom prst="rect">
            <a:avLst/>
          </a:prstGeom>
          <a:solidFill>
            <a:srgbClr val="1A2744"/>
          </a:solidFill>
          <a:ln/>
        </p:spPr>
        <p:txBody>
          <a:bodyPr/>
          <a:lstStyle/>
          <a:p>
            <a:endParaRPr lang="en-US"/>
          </a:p>
        </p:txBody>
      </p:sp>
      <p:sp>
        <p:nvSpPr>
          <p:cNvPr id="3" name="Text 1"/>
          <p:cNvSpPr/>
          <p:nvPr/>
        </p:nvSpPr>
        <p:spPr>
          <a:xfrm>
            <a:off x="228600" y="320040"/>
            <a:ext cx="914400" cy="411480"/>
          </a:xfrm>
          <a:prstGeom prst="rect">
            <a:avLst/>
          </a:prstGeom>
          <a:noFill/>
          <a:ln/>
        </p:spPr>
        <p:txBody>
          <a:bodyPr wrap="square" lIns="0" tIns="0" rIns="0" bIns="0" rtlCol="0" anchor="ctr"/>
          <a:lstStyle/>
          <a:p>
            <a:pPr marL="0" indent="0">
              <a:buNone/>
            </a:pPr>
            <a:endParaRPr lang="en-US" sz="1800" dirty="0"/>
          </a:p>
        </p:txBody>
      </p:sp>
      <p:sp>
        <p:nvSpPr>
          <p:cNvPr id="4" name="Text 2"/>
          <p:cNvSpPr/>
          <p:nvPr/>
        </p:nvSpPr>
        <p:spPr>
          <a:xfrm>
            <a:off x="228600" y="777240"/>
            <a:ext cx="3200400" cy="1554480"/>
          </a:xfrm>
          <a:prstGeom prst="rect">
            <a:avLst/>
          </a:prstGeom>
          <a:noFill/>
          <a:ln/>
        </p:spPr>
        <p:txBody>
          <a:bodyPr wrap="square" rtlCol="0" anchor="t"/>
          <a:lstStyle/>
          <a:p>
            <a:pPr marL="0" indent="0" algn="l">
              <a:buNone/>
            </a:pPr>
            <a:r>
              <a:rPr lang="en-US" sz="3000" b="1" dirty="0">
                <a:solidFill>
                  <a:srgbClr val="FFFFFF"/>
                </a:solidFill>
                <a:latin typeface="Georgia" pitchFamily="34" charset="0"/>
                <a:ea typeface="Georgia" pitchFamily="34" charset="-122"/>
                <a:cs typeface="Georgia" pitchFamily="34" charset="-120"/>
              </a:rPr>
              <a:t>What are we usually</a:t>
            </a:r>
            <a:endParaRPr lang="en-US" sz="3000" dirty="0"/>
          </a:p>
          <a:p>
            <a:pPr marL="0" indent="0" algn="l">
              <a:buNone/>
            </a:pPr>
            <a:r>
              <a:rPr lang="en-US" sz="3000" b="1" dirty="0">
                <a:solidFill>
                  <a:srgbClr val="FFFFFF"/>
                </a:solidFill>
                <a:latin typeface="Georgia" pitchFamily="34" charset="0"/>
                <a:ea typeface="Georgia" pitchFamily="34" charset="-122"/>
                <a:cs typeface="Georgia" pitchFamily="34" charset="-120"/>
              </a:rPr>
              <a:t>attached to?</a:t>
            </a:r>
            <a:endParaRPr lang="en-US" sz="3000" dirty="0"/>
          </a:p>
        </p:txBody>
      </p:sp>
      <p:sp>
        <p:nvSpPr>
          <p:cNvPr id="6" name="Text 4"/>
          <p:cNvSpPr/>
          <p:nvPr/>
        </p:nvSpPr>
        <p:spPr>
          <a:xfrm>
            <a:off x="283112" y="4458883"/>
            <a:ext cx="4846320" cy="438912"/>
          </a:xfrm>
          <a:prstGeom prst="rect">
            <a:avLst/>
          </a:prstGeom>
          <a:noFill/>
          <a:ln/>
        </p:spPr>
        <p:txBody>
          <a:bodyPr wrap="square" lIns="0" tIns="0" rIns="0" bIns="0" rtlCol="0" anchor="ctr"/>
          <a:lstStyle/>
          <a:p>
            <a:pPr marL="0" indent="0" algn="l">
              <a:buNone/>
            </a:pPr>
            <a:r>
              <a:rPr lang="en-US" sz="1600" b="1" dirty="0">
                <a:solidFill>
                  <a:schemeClr val="bg1"/>
                </a:solidFill>
                <a:latin typeface="Calibri" pitchFamily="34" charset="0"/>
                <a:ea typeface="Calibri" pitchFamily="34" charset="-122"/>
                <a:cs typeface="Calibri" pitchFamily="34" charset="-120"/>
              </a:rPr>
              <a:t>But we are souls still very attached...</a:t>
            </a:r>
            <a:endParaRPr lang="en-US" sz="1600" dirty="0">
              <a:solidFill>
                <a:schemeClr val="bg1"/>
              </a:solidFill>
            </a:endParaRPr>
          </a:p>
        </p:txBody>
      </p:sp>
      <p:sp>
        <p:nvSpPr>
          <p:cNvPr id="7" name="Text 5"/>
          <p:cNvSpPr/>
          <p:nvPr/>
        </p:nvSpPr>
        <p:spPr>
          <a:xfrm>
            <a:off x="4146452" y="60917"/>
            <a:ext cx="4754880" cy="822960"/>
          </a:xfrm>
          <a:prstGeom prst="rect">
            <a:avLst/>
          </a:prstGeom>
          <a:noFill/>
          <a:ln/>
        </p:spPr>
        <p:txBody>
          <a:bodyPr wrap="square" rtlCol="0" anchor="ctr"/>
          <a:lstStyle/>
          <a:p>
            <a:pPr marL="0" indent="0" algn="l">
              <a:buNone/>
            </a:pPr>
            <a:r>
              <a:rPr lang="en-US" sz="1350" dirty="0">
                <a:solidFill>
                  <a:srgbClr val="333333"/>
                </a:solidFill>
                <a:latin typeface="Calibri" pitchFamily="34" charset="0"/>
                <a:ea typeface="Calibri" pitchFamily="34" charset="-122"/>
                <a:cs typeface="Calibri" pitchFamily="34" charset="-120"/>
              </a:rPr>
              <a:t>We are deeply attached to people, situations, our emotions, and to matter — and we find it very difficult to let go.</a:t>
            </a:r>
            <a:endParaRPr lang="en-US" sz="1350" dirty="0"/>
          </a:p>
        </p:txBody>
      </p:sp>
      <p:sp>
        <p:nvSpPr>
          <p:cNvPr id="8" name="Shape 6"/>
          <p:cNvSpPr/>
          <p:nvPr/>
        </p:nvSpPr>
        <p:spPr>
          <a:xfrm>
            <a:off x="4146452" y="784374"/>
            <a:ext cx="2240280" cy="1325881"/>
          </a:xfrm>
          <a:prstGeom prst="rect">
            <a:avLst/>
          </a:prstGeom>
          <a:solidFill>
            <a:srgbClr val="FFFFFF"/>
          </a:solidFill>
          <a:ln w="12700">
            <a:solidFill>
              <a:srgbClr val="DDDDDD"/>
            </a:solidFill>
            <a:prstDash val="solid"/>
          </a:ln>
          <a:effectLst>
            <a:outerShdw blurRad="101600" dist="38100" dir="8100000" algn="bl" rotWithShape="0">
              <a:srgbClr val="000000">
                <a:alpha val="18000"/>
              </a:srgbClr>
            </a:outerShdw>
          </a:effectLst>
        </p:spPr>
        <p:txBody>
          <a:bodyPr/>
          <a:lstStyle/>
          <a:p>
            <a:endParaRPr lang="en-US"/>
          </a:p>
        </p:txBody>
      </p:sp>
      <p:sp>
        <p:nvSpPr>
          <p:cNvPr id="9" name="Shape 7"/>
          <p:cNvSpPr/>
          <p:nvPr/>
        </p:nvSpPr>
        <p:spPr>
          <a:xfrm>
            <a:off x="4146452" y="774225"/>
            <a:ext cx="2240280" cy="54864"/>
          </a:xfrm>
          <a:prstGeom prst="rect">
            <a:avLst/>
          </a:prstGeom>
          <a:solidFill>
            <a:srgbClr val="C9A84C"/>
          </a:solidFill>
          <a:ln/>
        </p:spPr>
        <p:txBody>
          <a:bodyPr/>
          <a:lstStyle/>
          <a:p>
            <a:endParaRPr lang="en-US"/>
          </a:p>
        </p:txBody>
      </p:sp>
      <p:sp>
        <p:nvSpPr>
          <p:cNvPr id="10" name="Text 8"/>
          <p:cNvSpPr/>
          <p:nvPr/>
        </p:nvSpPr>
        <p:spPr>
          <a:xfrm>
            <a:off x="4237892" y="822507"/>
            <a:ext cx="1965960" cy="320040"/>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TO PEOPLE</a:t>
            </a:r>
            <a:endParaRPr lang="en-US" sz="1100" dirty="0"/>
          </a:p>
        </p:txBody>
      </p:sp>
      <p:sp>
        <p:nvSpPr>
          <p:cNvPr id="11" name="Text 9"/>
          <p:cNvSpPr/>
          <p:nvPr/>
        </p:nvSpPr>
        <p:spPr>
          <a:xfrm>
            <a:off x="4169312" y="1087683"/>
            <a:ext cx="1965960" cy="1005840"/>
          </a:xfrm>
          <a:prstGeom prst="rect">
            <a:avLst/>
          </a:prstGeom>
          <a:noFill/>
          <a:ln/>
        </p:spPr>
        <p:txBody>
          <a:bodyPr wrap="square" rtlCol="0" anchor="ctr"/>
          <a:lstStyle/>
          <a:p>
            <a:pPr marL="0" indent="0">
              <a:buNone/>
            </a:pPr>
            <a:r>
              <a:rPr lang="en-US" sz="1150" dirty="0">
                <a:solidFill>
                  <a:srgbClr val="444444"/>
                </a:solidFill>
                <a:latin typeface="Calibri" pitchFamily="34" charset="0"/>
                <a:ea typeface="Calibri" pitchFamily="34" charset="-122"/>
                <a:cs typeface="Calibri" pitchFamily="34" charset="-120"/>
              </a:rPr>
              <a:t>We cling to those we love and resist when they need to follow their own path — even at the moment of their passing. They are companions not extension of your identity</a:t>
            </a:r>
            <a:endParaRPr lang="en-US" sz="1150" dirty="0"/>
          </a:p>
        </p:txBody>
      </p:sp>
      <p:sp>
        <p:nvSpPr>
          <p:cNvPr id="12" name="Shape 10"/>
          <p:cNvSpPr/>
          <p:nvPr/>
        </p:nvSpPr>
        <p:spPr>
          <a:xfrm>
            <a:off x="6523892" y="775230"/>
            <a:ext cx="2240280" cy="1325881"/>
          </a:xfrm>
          <a:prstGeom prst="rect">
            <a:avLst/>
          </a:prstGeom>
          <a:solidFill>
            <a:srgbClr val="FFFFFF"/>
          </a:solidFill>
          <a:ln w="12700">
            <a:solidFill>
              <a:srgbClr val="DDDDDD"/>
            </a:solidFill>
            <a:prstDash val="solid"/>
          </a:ln>
          <a:effectLst>
            <a:outerShdw blurRad="101600" dist="38100" dir="8100000" algn="bl" rotWithShape="0">
              <a:srgbClr val="000000">
                <a:alpha val="18000"/>
              </a:srgbClr>
            </a:outerShdw>
          </a:effectLst>
        </p:spPr>
        <p:txBody>
          <a:bodyPr/>
          <a:lstStyle/>
          <a:p>
            <a:endParaRPr lang="en-US"/>
          </a:p>
        </p:txBody>
      </p:sp>
      <p:sp>
        <p:nvSpPr>
          <p:cNvPr id="13" name="Shape 11"/>
          <p:cNvSpPr/>
          <p:nvPr/>
        </p:nvSpPr>
        <p:spPr>
          <a:xfrm>
            <a:off x="6523892" y="777240"/>
            <a:ext cx="2240280" cy="54864"/>
          </a:xfrm>
          <a:prstGeom prst="rect">
            <a:avLst/>
          </a:prstGeom>
          <a:solidFill>
            <a:srgbClr val="C9A84C"/>
          </a:solidFill>
          <a:ln/>
        </p:spPr>
        <p:txBody>
          <a:bodyPr/>
          <a:lstStyle/>
          <a:p>
            <a:endParaRPr lang="en-US"/>
          </a:p>
        </p:txBody>
      </p:sp>
      <p:sp>
        <p:nvSpPr>
          <p:cNvPr id="14" name="Text 12"/>
          <p:cNvSpPr/>
          <p:nvPr/>
        </p:nvSpPr>
        <p:spPr>
          <a:xfrm>
            <a:off x="6729632" y="829993"/>
            <a:ext cx="1965960" cy="320040"/>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TO SITUATIONS</a:t>
            </a:r>
            <a:endParaRPr lang="en-US" sz="1100" dirty="0"/>
          </a:p>
        </p:txBody>
      </p:sp>
      <p:sp>
        <p:nvSpPr>
          <p:cNvPr id="15" name="Text 13"/>
          <p:cNvSpPr/>
          <p:nvPr/>
        </p:nvSpPr>
        <p:spPr>
          <a:xfrm>
            <a:off x="6661052" y="1024128"/>
            <a:ext cx="1965960" cy="1005840"/>
          </a:xfrm>
          <a:prstGeom prst="rect">
            <a:avLst/>
          </a:prstGeom>
          <a:noFill/>
          <a:ln/>
        </p:spPr>
        <p:txBody>
          <a:bodyPr wrap="square" rtlCol="0" anchor="ctr"/>
          <a:lstStyle/>
          <a:p>
            <a:pPr marL="0" indent="0">
              <a:buNone/>
            </a:pPr>
            <a:r>
              <a:rPr lang="en-US" sz="1150" dirty="0">
                <a:solidFill>
                  <a:srgbClr val="444444"/>
                </a:solidFill>
                <a:latin typeface="Calibri" pitchFamily="34" charset="0"/>
                <a:ea typeface="Calibri" pitchFamily="34" charset="-122"/>
                <a:cs typeface="Calibri" pitchFamily="34" charset="-120"/>
              </a:rPr>
              <a:t>We hold on to moments that have already passed, staying emotionally trapped in those instants of our lives.</a:t>
            </a:r>
            <a:endParaRPr lang="en-US" sz="1150" dirty="0"/>
          </a:p>
        </p:txBody>
      </p:sp>
      <p:sp>
        <p:nvSpPr>
          <p:cNvPr id="26" name="Shape 6">
            <a:extLst>
              <a:ext uri="{FF2B5EF4-FFF2-40B4-BE49-F238E27FC236}">
                <a16:creationId xmlns:a16="http://schemas.microsoft.com/office/drawing/2014/main" id="{4E1F2DBE-6161-3501-813D-07A6664E955D}"/>
              </a:ext>
            </a:extLst>
          </p:cNvPr>
          <p:cNvSpPr/>
          <p:nvPr/>
        </p:nvSpPr>
        <p:spPr>
          <a:xfrm>
            <a:off x="4146452" y="2211743"/>
            <a:ext cx="2240280" cy="1325881"/>
          </a:xfrm>
          <a:prstGeom prst="rect">
            <a:avLst/>
          </a:prstGeom>
          <a:solidFill>
            <a:srgbClr val="FFFFFF"/>
          </a:solidFill>
          <a:ln w="12700">
            <a:solidFill>
              <a:srgbClr val="DDDDDD"/>
            </a:solidFill>
            <a:prstDash val="solid"/>
          </a:ln>
          <a:effectLst>
            <a:outerShdw blurRad="101600" dist="38100" dir="8100000" algn="bl" rotWithShape="0">
              <a:srgbClr val="000000">
                <a:alpha val="18000"/>
              </a:srgbClr>
            </a:outerShdw>
          </a:effectLst>
        </p:spPr>
        <p:txBody>
          <a:bodyPr/>
          <a:lstStyle/>
          <a:p>
            <a:endParaRPr lang="en-US"/>
          </a:p>
        </p:txBody>
      </p:sp>
      <p:sp>
        <p:nvSpPr>
          <p:cNvPr id="27" name="Shape 7">
            <a:extLst>
              <a:ext uri="{FF2B5EF4-FFF2-40B4-BE49-F238E27FC236}">
                <a16:creationId xmlns:a16="http://schemas.microsoft.com/office/drawing/2014/main" id="{D4D5ACE0-CF57-D402-EF33-9E1A02C3DB5A}"/>
              </a:ext>
            </a:extLst>
          </p:cNvPr>
          <p:cNvSpPr/>
          <p:nvPr/>
        </p:nvSpPr>
        <p:spPr>
          <a:xfrm>
            <a:off x="4146452" y="2201594"/>
            <a:ext cx="2240280" cy="54864"/>
          </a:xfrm>
          <a:prstGeom prst="rect">
            <a:avLst/>
          </a:prstGeom>
          <a:solidFill>
            <a:srgbClr val="C9A84C"/>
          </a:solidFill>
          <a:ln/>
        </p:spPr>
        <p:txBody>
          <a:bodyPr/>
          <a:lstStyle/>
          <a:p>
            <a:endParaRPr lang="en-US"/>
          </a:p>
        </p:txBody>
      </p:sp>
      <p:sp>
        <p:nvSpPr>
          <p:cNvPr id="28" name="Text 8">
            <a:extLst>
              <a:ext uri="{FF2B5EF4-FFF2-40B4-BE49-F238E27FC236}">
                <a16:creationId xmlns:a16="http://schemas.microsoft.com/office/drawing/2014/main" id="{B4E16343-F4C4-566B-8073-E18D0CC6025A}"/>
              </a:ext>
            </a:extLst>
          </p:cNvPr>
          <p:cNvSpPr/>
          <p:nvPr/>
        </p:nvSpPr>
        <p:spPr>
          <a:xfrm>
            <a:off x="4215032" y="2265703"/>
            <a:ext cx="1965960" cy="320040"/>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TO IDEAS TO YOUR IMAGE</a:t>
            </a:r>
            <a:endParaRPr lang="en-US" sz="1100" dirty="0"/>
          </a:p>
        </p:txBody>
      </p:sp>
      <p:sp>
        <p:nvSpPr>
          <p:cNvPr id="29" name="Text 9">
            <a:extLst>
              <a:ext uri="{FF2B5EF4-FFF2-40B4-BE49-F238E27FC236}">
                <a16:creationId xmlns:a16="http://schemas.microsoft.com/office/drawing/2014/main" id="{28468026-6CE3-FD91-7969-EE3E455FE50A}"/>
              </a:ext>
            </a:extLst>
          </p:cNvPr>
          <p:cNvSpPr/>
          <p:nvPr/>
        </p:nvSpPr>
        <p:spPr>
          <a:xfrm>
            <a:off x="4146452" y="2463945"/>
            <a:ext cx="1965960" cy="1005840"/>
          </a:xfrm>
          <a:prstGeom prst="rect">
            <a:avLst/>
          </a:prstGeom>
          <a:noFill/>
          <a:ln/>
        </p:spPr>
        <p:txBody>
          <a:bodyPr wrap="square" rtlCol="0" anchor="ctr"/>
          <a:lstStyle/>
          <a:p>
            <a:pPr marL="0" indent="0">
              <a:buNone/>
            </a:pPr>
            <a:r>
              <a:rPr lang="en-US" sz="1150" dirty="0">
                <a:solidFill>
                  <a:srgbClr val="444444"/>
                </a:solidFill>
                <a:latin typeface="Calibri" pitchFamily="34" charset="0"/>
                <a:ea typeface="Calibri" pitchFamily="34" charset="-122"/>
                <a:cs typeface="Calibri" pitchFamily="34" charset="-120"/>
              </a:rPr>
              <a:t>We hold on to beliefs that don’t make more sense, but you need to be right and recognized our ego doesn’t want to let it go.</a:t>
            </a:r>
            <a:endParaRPr lang="en-US" sz="1150" dirty="0"/>
          </a:p>
        </p:txBody>
      </p:sp>
      <p:sp>
        <p:nvSpPr>
          <p:cNvPr id="30" name="Shape 10">
            <a:extLst>
              <a:ext uri="{FF2B5EF4-FFF2-40B4-BE49-F238E27FC236}">
                <a16:creationId xmlns:a16="http://schemas.microsoft.com/office/drawing/2014/main" id="{0AD5534A-9C79-B06E-6B89-7A0C4A8BD1BA}"/>
              </a:ext>
            </a:extLst>
          </p:cNvPr>
          <p:cNvSpPr/>
          <p:nvPr/>
        </p:nvSpPr>
        <p:spPr>
          <a:xfrm>
            <a:off x="6523892" y="2202599"/>
            <a:ext cx="2240280" cy="1325881"/>
          </a:xfrm>
          <a:prstGeom prst="rect">
            <a:avLst/>
          </a:prstGeom>
          <a:solidFill>
            <a:srgbClr val="FFFFFF"/>
          </a:solidFill>
          <a:ln w="12700">
            <a:solidFill>
              <a:srgbClr val="DDDDDD"/>
            </a:solidFill>
            <a:prstDash val="solid"/>
          </a:ln>
          <a:effectLst>
            <a:outerShdw blurRad="101600" dist="38100" dir="8100000" algn="bl" rotWithShape="0">
              <a:srgbClr val="000000">
                <a:alpha val="18000"/>
              </a:srgbClr>
            </a:outerShdw>
          </a:effectLst>
        </p:spPr>
        <p:txBody>
          <a:bodyPr/>
          <a:lstStyle/>
          <a:p>
            <a:endParaRPr lang="en-US"/>
          </a:p>
        </p:txBody>
      </p:sp>
      <p:sp>
        <p:nvSpPr>
          <p:cNvPr id="31" name="Shape 11">
            <a:extLst>
              <a:ext uri="{FF2B5EF4-FFF2-40B4-BE49-F238E27FC236}">
                <a16:creationId xmlns:a16="http://schemas.microsoft.com/office/drawing/2014/main" id="{2B644FAC-2BFC-4AB3-687C-94A49F8E94A4}"/>
              </a:ext>
            </a:extLst>
          </p:cNvPr>
          <p:cNvSpPr/>
          <p:nvPr/>
        </p:nvSpPr>
        <p:spPr>
          <a:xfrm>
            <a:off x="6523892" y="2204609"/>
            <a:ext cx="2240280" cy="54864"/>
          </a:xfrm>
          <a:prstGeom prst="rect">
            <a:avLst/>
          </a:prstGeom>
          <a:solidFill>
            <a:srgbClr val="C9A84C"/>
          </a:solidFill>
          <a:ln/>
        </p:spPr>
        <p:txBody>
          <a:bodyPr/>
          <a:lstStyle/>
          <a:p>
            <a:endParaRPr lang="en-US"/>
          </a:p>
        </p:txBody>
      </p:sp>
      <p:sp>
        <p:nvSpPr>
          <p:cNvPr id="32" name="Text 12">
            <a:extLst>
              <a:ext uri="{FF2B5EF4-FFF2-40B4-BE49-F238E27FC236}">
                <a16:creationId xmlns:a16="http://schemas.microsoft.com/office/drawing/2014/main" id="{6BC9C6B1-C896-4291-1A10-5A676481B08C}"/>
              </a:ext>
            </a:extLst>
          </p:cNvPr>
          <p:cNvSpPr/>
          <p:nvPr/>
        </p:nvSpPr>
        <p:spPr>
          <a:xfrm>
            <a:off x="6729632" y="2279521"/>
            <a:ext cx="1965960" cy="320040"/>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TO MATERIAL THINGS</a:t>
            </a:r>
            <a:endParaRPr lang="en-US" sz="1100" dirty="0"/>
          </a:p>
        </p:txBody>
      </p:sp>
      <p:sp>
        <p:nvSpPr>
          <p:cNvPr id="33" name="Text 13">
            <a:extLst>
              <a:ext uri="{FF2B5EF4-FFF2-40B4-BE49-F238E27FC236}">
                <a16:creationId xmlns:a16="http://schemas.microsoft.com/office/drawing/2014/main" id="{363D1D58-D1B0-6E12-8F17-69406A716514}"/>
              </a:ext>
            </a:extLst>
          </p:cNvPr>
          <p:cNvSpPr/>
          <p:nvPr/>
        </p:nvSpPr>
        <p:spPr>
          <a:xfrm>
            <a:off x="6661052" y="2343529"/>
            <a:ext cx="1965960" cy="1005840"/>
          </a:xfrm>
          <a:prstGeom prst="rect">
            <a:avLst/>
          </a:prstGeom>
          <a:noFill/>
          <a:ln/>
        </p:spPr>
        <p:txBody>
          <a:bodyPr wrap="square" rtlCol="0" anchor="ctr"/>
          <a:lstStyle/>
          <a:p>
            <a:pPr marL="0" indent="0">
              <a:buNone/>
            </a:pPr>
            <a:r>
              <a:rPr lang="en-US" sz="1150" dirty="0">
                <a:solidFill>
                  <a:srgbClr val="444444"/>
                </a:solidFill>
                <a:latin typeface="Calibri" pitchFamily="34" charset="0"/>
                <a:ea typeface="Calibri" pitchFamily="34" charset="-122"/>
                <a:cs typeface="Calibri" pitchFamily="34" charset="-120"/>
              </a:rPr>
              <a:t>We hold on to objects that we don’t use or need anymore.</a:t>
            </a:r>
            <a:endParaRPr lang="en-US" sz="1150" dirty="0"/>
          </a:p>
        </p:txBody>
      </p:sp>
      <p:sp>
        <p:nvSpPr>
          <p:cNvPr id="34" name="Shape 6">
            <a:extLst>
              <a:ext uri="{FF2B5EF4-FFF2-40B4-BE49-F238E27FC236}">
                <a16:creationId xmlns:a16="http://schemas.microsoft.com/office/drawing/2014/main" id="{B0236D8B-6E7B-7EE4-DB21-1B3B5AA18CD6}"/>
              </a:ext>
            </a:extLst>
          </p:cNvPr>
          <p:cNvSpPr/>
          <p:nvPr/>
        </p:nvSpPr>
        <p:spPr>
          <a:xfrm>
            <a:off x="4146452" y="3651924"/>
            <a:ext cx="2240280" cy="1325881"/>
          </a:xfrm>
          <a:prstGeom prst="rect">
            <a:avLst/>
          </a:prstGeom>
          <a:solidFill>
            <a:srgbClr val="FFFFFF"/>
          </a:solidFill>
          <a:ln w="12700">
            <a:solidFill>
              <a:srgbClr val="DDDDDD"/>
            </a:solidFill>
            <a:prstDash val="solid"/>
          </a:ln>
          <a:effectLst>
            <a:outerShdw blurRad="101600" dist="38100" dir="8100000" algn="bl" rotWithShape="0">
              <a:srgbClr val="000000">
                <a:alpha val="18000"/>
              </a:srgbClr>
            </a:outerShdw>
          </a:effectLst>
        </p:spPr>
        <p:txBody>
          <a:bodyPr/>
          <a:lstStyle/>
          <a:p>
            <a:endParaRPr lang="en-US"/>
          </a:p>
        </p:txBody>
      </p:sp>
      <p:sp>
        <p:nvSpPr>
          <p:cNvPr id="35" name="Shape 7">
            <a:extLst>
              <a:ext uri="{FF2B5EF4-FFF2-40B4-BE49-F238E27FC236}">
                <a16:creationId xmlns:a16="http://schemas.microsoft.com/office/drawing/2014/main" id="{F7E3D8EA-338E-0F58-1F34-300810199AEC}"/>
              </a:ext>
            </a:extLst>
          </p:cNvPr>
          <p:cNvSpPr/>
          <p:nvPr/>
        </p:nvSpPr>
        <p:spPr>
          <a:xfrm>
            <a:off x="4146452" y="3641775"/>
            <a:ext cx="2240280" cy="54864"/>
          </a:xfrm>
          <a:prstGeom prst="rect">
            <a:avLst/>
          </a:prstGeom>
          <a:solidFill>
            <a:srgbClr val="C9A84C"/>
          </a:solidFill>
          <a:ln/>
        </p:spPr>
        <p:txBody>
          <a:bodyPr/>
          <a:lstStyle/>
          <a:p>
            <a:endParaRPr lang="en-US"/>
          </a:p>
        </p:txBody>
      </p:sp>
      <p:sp>
        <p:nvSpPr>
          <p:cNvPr id="36" name="Text 8">
            <a:extLst>
              <a:ext uri="{FF2B5EF4-FFF2-40B4-BE49-F238E27FC236}">
                <a16:creationId xmlns:a16="http://schemas.microsoft.com/office/drawing/2014/main" id="{29022540-BF0D-4F2F-D958-79BF8E8D9824}"/>
              </a:ext>
            </a:extLst>
          </p:cNvPr>
          <p:cNvSpPr/>
          <p:nvPr/>
        </p:nvSpPr>
        <p:spPr>
          <a:xfrm>
            <a:off x="4237892" y="3775368"/>
            <a:ext cx="1965960" cy="320040"/>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TO RESENTMENTS</a:t>
            </a:r>
            <a:endParaRPr lang="en-US" sz="1100" dirty="0"/>
          </a:p>
        </p:txBody>
      </p:sp>
      <p:sp>
        <p:nvSpPr>
          <p:cNvPr id="37" name="Text 9">
            <a:extLst>
              <a:ext uri="{FF2B5EF4-FFF2-40B4-BE49-F238E27FC236}">
                <a16:creationId xmlns:a16="http://schemas.microsoft.com/office/drawing/2014/main" id="{7B7E67D2-A2EB-9854-3FAE-A6E4D96B5FAF}"/>
              </a:ext>
            </a:extLst>
          </p:cNvPr>
          <p:cNvSpPr/>
          <p:nvPr/>
        </p:nvSpPr>
        <p:spPr>
          <a:xfrm>
            <a:off x="4169312" y="3811944"/>
            <a:ext cx="1965960" cy="1005840"/>
          </a:xfrm>
          <a:prstGeom prst="rect">
            <a:avLst/>
          </a:prstGeom>
          <a:noFill/>
          <a:ln/>
        </p:spPr>
        <p:txBody>
          <a:bodyPr wrap="square" rtlCol="0" anchor="ctr"/>
          <a:lstStyle/>
          <a:p>
            <a:pPr marL="0" indent="0">
              <a:buNone/>
            </a:pPr>
            <a:r>
              <a:rPr lang="en-US" sz="1150" dirty="0">
                <a:solidFill>
                  <a:srgbClr val="444444"/>
                </a:solidFill>
                <a:latin typeface="Calibri" pitchFamily="34" charset="0"/>
                <a:ea typeface="Calibri" pitchFamily="34" charset="-122"/>
                <a:cs typeface="Calibri" pitchFamily="34" charset="-120"/>
              </a:rPr>
              <a:t>We hold onto anger and resentment that tie us to the person.</a:t>
            </a:r>
            <a:endParaRPr lang="en-US" sz="1150" dirty="0"/>
          </a:p>
        </p:txBody>
      </p:sp>
      <p:sp>
        <p:nvSpPr>
          <p:cNvPr id="38" name="Shape 10">
            <a:extLst>
              <a:ext uri="{FF2B5EF4-FFF2-40B4-BE49-F238E27FC236}">
                <a16:creationId xmlns:a16="http://schemas.microsoft.com/office/drawing/2014/main" id="{97170D57-BC1C-B34B-1003-F33C1B02BDBD}"/>
              </a:ext>
            </a:extLst>
          </p:cNvPr>
          <p:cNvSpPr/>
          <p:nvPr/>
        </p:nvSpPr>
        <p:spPr>
          <a:xfrm>
            <a:off x="6523892" y="3642780"/>
            <a:ext cx="2240280" cy="1325881"/>
          </a:xfrm>
          <a:prstGeom prst="rect">
            <a:avLst/>
          </a:prstGeom>
          <a:solidFill>
            <a:srgbClr val="FFFFFF"/>
          </a:solidFill>
          <a:ln w="12700">
            <a:solidFill>
              <a:srgbClr val="DDDDDD"/>
            </a:solidFill>
            <a:prstDash val="solid"/>
          </a:ln>
          <a:effectLst>
            <a:outerShdw blurRad="101600" dist="38100" dir="8100000" algn="bl" rotWithShape="0">
              <a:srgbClr val="000000">
                <a:alpha val="18000"/>
              </a:srgbClr>
            </a:outerShdw>
          </a:effectLst>
        </p:spPr>
        <p:txBody>
          <a:bodyPr/>
          <a:lstStyle/>
          <a:p>
            <a:endParaRPr lang="en-US"/>
          </a:p>
        </p:txBody>
      </p:sp>
      <p:sp>
        <p:nvSpPr>
          <p:cNvPr id="39" name="Shape 11">
            <a:extLst>
              <a:ext uri="{FF2B5EF4-FFF2-40B4-BE49-F238E27FC236}">
                <a16:creationId xmlns:a16="http://schemas.microsoft.com/office/drawing/2014/main" id="{4C8B54EA-F907-E7D3-5B26-12877C1A2FDA}"/>
              </a:ext>
            </a:extLst>
          </p:cNvPr>
          <p:cNvSpPr/>
          <p:nvPr/>
        </p:nvSpPr>
        <p:spPr>
          <a:xfrm>
            <a:off x="6523892" y="3644790"/>
            <a:ext cx="2240280" cy="54864"/>
          </a:xfrm>
          <a:prstGeom prst="rect">
            <a:avLst/>
          </a:prstGeom>
          <a:solidFill>
            <a:srgbClr val="C9A84C"/>
          </a:solidFill>
          <a:ln/>
        </p:spPr>
        <p:txBody>
          <a:bodyPr/>
          <a:lstStyle/>
          <a:p>
            <a:endParaRPr lang="en-US"/>
          </a:p>
        </p:txBody>
      </p:sp>
      <p:sp>
        <p:nvSpPr>
          <p:cNvPr id="40" name="Text 12">
            <a:extLst>
              <a:ext uri="{FF2B5EF4-FFF2-40B4-BE49-F238E27FC236}">
                <a16:creationId xmlns:a16="http://schemas.microsoft.com/office/drawing/2014/main" id="{35AE08DC-BB07-83EF-EC0D-123A1BD3420D}"/>
              </a:ext>
            </a:extLst>
          </p:cNvPr>
          <p:cNvSpPr/>
          <p:nvPr/>
        </p:nvSpPr>
        <p:spPr>
          <a:xfrm>
            <a:off x="6729632" y="3775368"/>
            <a:ext cx="1965960" cy="320040"/>
          </a:xfrm>
          <a:prstGeom prst="rect">
            <a:avLst/>
          </a:prstGeom>
          <a:noFill/>
          <a:ln/>
        </p:spPr>
        <p:txBody>
          <a:bodyPr wrap="square" lIns="0" tIns="0" rIns="0" bIns="0" rtlCol="0" anchor="ctr"/>
          <a:lstStyle/>
          <a:p>
            <a:pPr marL="0" indent="0">
              <a:buNone/>
            </a:pPr>
            <a:r>
              <a:rPr lang="en-US" sz="1100" b="1" dirty="0">
                <a:solidFill>
                  <a:srgbClr val="C9A84C"/>
                </a:solidFill>
                <a:latin typeface="Calibri" pitchFamily="34" charset="0"/>
                <a:ea typeface="Calibri" pitchFamily="34" charset="-122"/>
                <a:cs typeface="Calibri" pitchFamily="34" charset="-120"/>
              </a:rPr>
              <a:t>TO WEALTH</a:t>
            </a:r>
            <a:endParaRPr lang="en-US" sz="1100" dirty="0"/>
          </a:p>
        </p:txBody>
      </p:sp>
      <p:sp>
        <p:nvSpPr>
          <p:cNvPr id="41" name="Text 13">
            <a:extLst>
              <a:ext uri="{FF2B5EF4-FFF2-40B4-BE49-F238E27FC236}">
                <a16:creationId xmlns:a16="http://schemas.microsoft.com/office/drawing/2014/main" id="{49717625-6FF6-01D6-57D5-5AF6CDF6145B}"/>
              </a:ext>
            </a:extLst>
          </p:cNvPr>
          <p:cNvSpPr/>
          <p:nvPr/>
        </p:nvSpPr>
        <p:spPr>
          <a:xfrm>
            <a:off x="6661052" y="3719702"/>
            <a:ext cx="1965960" cy="1005840"/>
          </a:xfrm>
          <a:prstGeom prst="rect">
            <a:avLst/>
          </a:prstGeom>
          <a:noFill/>
          <a:ln/>
        </p:spPr>
        <p:txBody>
          <a:bodyPr wrap="square" rtlCol="0" anchor="ctr"/>
          <a:lstStyle/>
          <a:p>
            <a:pPr marL="0" indent="0">
              <a:buNone/>
            </a:pPr>
            <a:r>
              <a:rPr lang="en-US" sz="1150" dirty="0">
                <a:solidFill>
                  <a:srgbClr val="444444"/>
                </a:solidFill>
                <a:latin typeface="Calibri" pitchFamily="34" charset="0"/>
                <a:ea typeface="Calibri" pitchFamily="34" charset="-122"/>
                <a:cs typeface="Calibri" pitchFamily="34" charset="-120"/>
              </a:rPr>
              <a:t>We hold on to fortune and worry about losing it.</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57200" y="274320"/>
            <a:ext cx="914400" cy="365760"/>
          </a:xfrm>
          <a:prstGeom prst="rect">
            <a:avLst/>
          </a:prstGeom>
          <a:noFill/>
          <a:ln/>
        </p:spPr>
        <p:txBody>
          <a:bodyPr wrap="square" lIns="0" tIns="0" rIns="0" bIns="0" rtlCol="0" anchor="ctr"/>
          <a:lstStyle/>
          <a:p>
            <a:pPr marL="0" indent="0">
              <a:buNone/>
            </a:pPr>
            <a:endParaRPr lang="en-US" sz="1600" dirty="0"/>
          </a:p>
        </p:txBody>
      </p:sp>
      <p:sp>
        <p:nvSpPr>
          <p:cNvPr id="3" name="Text 1"/>
          <p:cNvSpPr/>
          <p:nvPr/>
        </p:nvSpPr>
        <p:spPr>
          <a:xfrm>
            <a:off x="457200" y="594360"/>
            <a:ext cx="8229600" cy="594360"/>
          </a:xfrm>
          <a:prstGeom prst="rect">
            <a:avLst/>
          </a:prstGeom>
          <a:noFill/>
          <a:ln/>
        </p:spPr>
        <p:txBody>
          <a:bodyPr wrap="square" lIns="0" tIns="0" rIns="0" bIns="0" rtlCol="0" anchor="ctr"/>
          <a:lstStyle/>
          <a:p>
            <a:pPr marL="0" indent="0">
              <a:buNone/>
            </a:pPr>
            <a:r>
              <a:rPr lang="en-US" sz="3200" b="1" dirty="0">
                <a:solidFill>
                  <a:srgbClr val="1A2744"/>
                </a:solidFill>
                <a:latin typeface="Georgia" pitchFamily="34" charset="0"/>
                <a:ea typeface="Georgia" pitchFamily="34" charset="-122"/>
                <a:cs typeface="Georgia" pitchFamily="34" charset="-120"/>
              </a:rPr>
              <a:t>What happens when we are Attached?</a:t>
            </a:r>
            <a:endParaRPr lang="en-US" sz="3200" dirty="0"/>
          </a:p>
        </p:txBody>
      </p:sp>
      <p:sp>
        <p:nvSpPr>
          <p:cNvPr id="4" name="Shape 2"/>
          <p:cNvSpPr/>
          <p:nvPr/>
        </p:nvSpPr>
        <p:spPr>
          <a:xfrm>
            <a:off x="365760" y="146304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5" name="Shape 3"/>
          <p:cNvSpPr/>
          <p:nvPr/>
        </p:nvSpPr>
        <p:spPr>
          <a:xfrm>
            <a:off x="365760" y="1463040"/>
            <a:ext cx="64008" cy="1417320"/>
          </a:xfrm>
          <a:prstGeom prst="rect">
            <a:avLst/>
          </a:prstGeom>
          <a:solidFill>
            <a:srgbClr val="C9A84C"/>
          </a:solidFill>
          <a:ln/>
        </p:spPr>
        <p:txBody>
          <a:bodyPr/>
          <a:lstStyle/>
          <a:p>
            <a:endParaRPr lang="en-US"/>
          </a:p>
        </p:txBody>
      </p:sp>
      <p:sp>
        <p:nvSpPr>
          <p:cNvPr id="6" name="Text 4"/>
          <p:cNvSpPr/>
          <p:nvPr/>
        </p:nvSpPr>
        <p:spPr>
          <a:xfrm>
            <a:off x="548640" y="1627632"/>
            <a:ext cx="548640" cy="548640"/>
          </a:xfrm>
          <a:prstGeom prst="rect">
            <a:avLst/>
          </a:prstGeom>
          <a:noFill/>
          <a:ln/>
        </p:spPr>
        <p:txBody>
          <a:bodyPr wrap="square" lIns="0" tIns="0" rIns="0" bIns="0" rtlCol="0" anchor="ctr"/>
          <a:lstStyle/>
          <a:p>
            <a:pPr marL="0" indent="0">
              <a:buNone/>
            </a:pPr>
            <a:r>
              <a:rPr lang="en-US" sz="2200" dirty="0">
                <a:solidFill>
                  <a:srgbClr val="000000"/>
                </a:solidFill>
              </a:rPr>
              <a:t>💰</a:t>
            </a:r>
            <a:endParaRPr lang="en-US" sz="2200" dirty="0"/>
          </a:p>
        </p:txBody>
      </p:sp>
      <p:sp>
        <p:nvSpPr>
          <p:cNvPr id="7" name="Text 5"/>
          <p:cNvSpPr/>
          <p:nvPr/>
        </p:nvSpPr>
        <p:spPr>
          <a:xfrm>
            <a:off x="1143000" y="1600200"/>
            <a:ext cx="3108960" cy="347472"/>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Wealth</a:t>
            </a:r>
            <a:endParaRPr lang="en-US" sz="1400" dirty="0"/>
          </a:p>
        </p:txBody>
      </p:sp>
      <p:sp>
        <p:nvSpPr>
          <p:cNvPr id="8" name="Text 6"/>
          <p:cNvSpPr/>
          <p:nvPr/>
        </p:nvSpPr>
        <p:spPr>
          <a:xfrm>
            <a:off x="1143000" y="1965960"/>
            <a:ext cx="3108960" cy="777240"/>
          </a:xfrm>
          <a:prstGeom prst="rect">
            <a:avLst/>
          </a:prstGeom>
          <a:noFill/>
          <a:ln/>
        </p:spPr>
        <p:txBody>
          <a:bodyPr wrap="square" rtlCol="0" anchor="ctr"/>
          <a:lstStyle/>
          <a:p>
            <a:pPr marL="0" indent="0">
              <a:buNone/>
            </a:pPr>
            <a:r>
              <a:rPr lang="en-US" sz="1200" dirty="0">
                <a:solidFill>
                  <a:srgbClr val="444444"/>
                </a:solidFill>
                <a:latin typeface="Calibri" pitchFamily="34" charset="0"/>
                <a:ea typeface="Calibri" pitchFamily="34" charset="-122"/>
                <a:cs typeface="Calibri" pitchFamily="34" charset="-120"/>
              </a:rPr>
              <a:t>Accumulates endlessly yet lives in constant </a:t>
            </a:r>
            <a:r>
              <a:rPr lang="en-US" sz="1200" b="1" dirty="0">
                <a:solidFill>
                  <a:srgbClr val="444444"/>
                </a:solidFill>
                <a:latin typeface="Calibri" pitchFamily="34" charset="0"/>
                <a:ea typeface="Calibri" pitchFamily="34" charset="-122"/>
                <a:cs typeface="Calibri" pitchFamily="34" charset="-120"/>
              </a:rPr>
              <a:t>fear</a:t>
            </a:r>
            <a:r>
              <a:rPr lang="en-US" sz="1200" dirty="0">
                <a:solidFill>
                  <a:srgbClr val="444444"/>
                </a:solidFill>
                <a:latin typeface="Calibri" pitchFamily="34" charset="0"/>
                <a:ea typeface="Calibri" pitchFamily="34" charset="-122"/>
                <a:cs typeface="Calibri" pitchFamily="34" charset="-120"/>
              </a:rPr>
              <a:t> of losing it.</a:t>
            </a:r>
            <a:endParaRPr lang="en-US" sz="1200" dirty="0"/>
          </a:p>
        </p:txBody>
      </p:sp>
      <p:sp>
        <p:nvSpPr>
          <p:cNvPr id="9" name="Shape 7"/>
          <p:cNvSpPr/>
          <p:nvPr/>
        </p:nvSpPr>
        <p:spPr>
          <a:xfrm>
            <a:off x="4709160" y="146304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10" name="Shape 8"/>
          <p:cNvSpPr/>
          <p:nvPr/>
        </p:nvSpPr>
        <p:spPr>
          <a:xfrm>
            <a:off x="4709160" y="1463040"/>
            <a:ext cx="64008" cy="1417320"/>
          </a:xfrm>
          <a:prstGeom prst="rect">
            <a:avLst/>
          </a:prstGeom>
          <a:solidFill>
            <a:srgbClr val="C9A84C"/>
          </a:solidFill>
          <a:ln/>
        </p:spPr>
        <p:txBody>
          <a:bodyPr/>
          <a:lstStyle/>
          <a:p>
            <a:endParaRPr lang="en-US"/>
          </a:p>
        </p:txBody>
      </p:sp>
      <p:sp>
        <p:nvSpPr>
          <p:cNvPr id="11" name="Text 9"/>
          <p:cNvSpPr/>
          <p:nvPr/>
        </p:nvSpPr>
        <p:spPr>
          <a:xfrm>
            <a:off x="4892040" y="1627632"/>
            <a:ext cx="548640" cy="548640"/>
          </a:xfrm>
          <a:prstGeom prst="rect">
            <a:avLst/>
          </a:prstGeom>
          <a:noFill/>
          <a:ln/>
        </p:spPr>
        <p:txBody>
          <a:bodyPr wrap="square" lIns="0" tIns="0" rIns="0" bIns="0" rtlCol="0" anchor="ctr"/>
          <a:lstStyle/>
          <a:p>
            <a:pPr marL="0" indent="0">
              <a:buNone/>
            </a:pPr>
            <a:r>
              <a:rPr lang="en-US" sz="2200" dirty="0">
                <a:solidFill>
                  <a:srgbClr val="000000"/>
                </a:solidFill>
              </a:rPr>
              <a:t>💔</a:t>
            </a:r>
            <a:endParaRPr lang="en-US" sz="2200" dirty="0"/>
          </a:p>
        </p:txBody>
      </p:sp>
      <p:sp>
        <p:nvSpPr>
          <p:cNvPr id="12" name="Text 10"/>
          <p:cNvSpPr/>
          <p:nvPr/>
        </p:nvSpPr>
        <p:spPr>
          <a:xfrm>
            <a:off x="5486400" y="1600200"/>
            <a:ext cx="3108960" cy="347472"/>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Relationships</a:t>
            </a:r>
            <a:endParaRPr lang="en-US" sz="1400" dirty="0"/>
          </a:p>
        </p:txBody>
      </p:sp>
      <p:sp>
        <p:nvSpPr>
          <p:cNvPr id="13" name="Text 11"/>
          <p:cNvSpPr/>
          <p:nvPr/>
        </p:nvSpPr>
        <p:spPr>
          <a:xfrm>
            <a:off x="5486400" y="1965960"/>
            <a:ext cx="3108960" cy="777240"/>
          </a:xfrm>
          <a:prstGeom prst="rect">
            <a:avLst/>
          </a:prstGeom>
          <a:noFill/>
          <a:ln/>
        </p:spPr>
        <p:txBody>
          <a:bodyPr wrap="square" rtlCol="0" anchor="ctr"/>
          <a:lstStyle/>
          <a:p>
            <a:pPr marL="0" indent="0">
              <a:buNone/>
            </a:pPr>
            <a:r>
              <a:rPr lang="en-US" sz="1200" dirty="0">
                <a:solidFill>
                  <a:srgbClr val="444444"/>
                </a:solidFill>
                <a:latin typeface="Calibri" pitchFamily="34" charset="0"/>
                <a:ea typeface="Calibri" pitchFamily="34" charset="-122"/>
                <a:cs typeface="Calibri" pitchFamily="34" charset="-120"/>
              </a:rPr>
              <a:t>Clings past their natural end, </a:t>
            </a:r>
            <a:r>
              <a:rPr lang="en-US" sz="1200" b="1" dirty="0">
                <a:solidFill>
                  <a:srgbClr val="444444"/>
                </a:solidFill>
                <a:latin typeface="Calibri" pitchFamily="34" charset="0"/>
                <a:ea typeface="Calibri" pitchFamily="34" charset="-122"/>
                <a:cs typeface="Calibri" pitchFamily="34" charset="-120"/>
              </a:rPr>
              <a:t>generating pain for both parties.</a:t>
            </a:r>
            <a:endParaRPr lang="en-US" sz="1200" b="1" dirty="0"/>
          </a:p>
        </p:txBody>
      </p:sp>
      <p:sp>
        <p:nvSpPr>
          <p:cNvPr id="14" name="Shape 12"/>
          <p:cNvSpPr/>
          <p:nvPr/>
        </p:nvSpPr>
        <p:spPr>
          <a:xfrm>
            <a:off x="365760" y="310896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15" name="Shape 13"/>
          <p:cNvSpPr/>
          <p:nvPr/>
        </p:nvSpPr>
        <p:spPr>
          <a:xfrm>
            <a:off x="365760" y="3108960"/>
            <a:ext cx="64008" cy="1417320"/>
          </a:xfrm>
          <a:prstGeom prst="rect">
            <a:avLst/>
          </a:prstGeom>
          <a:solidFill>
            <a:srgbClr val="C9A84C"/>
          </a:solidFill>
          <a:ln/>
        </p:spPr>
        <p:txBody>
          <a:bodyPr/>
          <a:lstStyle/>
          <a:p>
            <a:endParaRPr lang="en-US"/>
          </a:p>
        </p:txBody>
      </p:sp>
      <p:sp>
        <p:nvSpPr>
          <p:cNvPr id="16" name="Text 14"/>
          <p:cNvSpPr/>
          <p:nvPr/>
        </p:nvSpPr>
        <p:spPr>
          <a:xfrm>
            <a:off x="548640" y="3273552"/>
            <a:ext cx="548640" cy="548640"/>
          </a:xfrm>
          <a:prstGeom prst="rect">
            <a:avLst/>
          </a:prstGeom>
          <a:noFill/>
          <a:ln/>
        </p:spPr>
        <p:txBody>
          <a:bodyPr wrap="square" lIns="0" tIns="0" rIns="0" bIns="0" rtlCol="0" anchor="ctr"/>
          <a:lstStyle/>
          <a:p>
            <a:pPr marL="0" indent="0">
              <a:buNone/>
            </a:pPr>
            <a:r>
              <a:rPr lang="en-US" sz="2200" dirty="0">
                <a:solidFill>
                  <a:srgbClr val="000000"/>
                </a:solidFill>
              </a:rPr>
              <a:t>🏆</a:t>
            </a:r>
            <a:endParaRPr lang="en-US" sz="2200" dirty="0"/>
          </a:p>
        </p:txBody>
      </p:sp>
      <p:sp>
        <p:nvSpPr>
          <p:cNvPr id="17" name="Text 15"/>
          <p:cNvSpPr/>
          <p:nvPr/>
        </p:nvSpPr>
        <p:spPr>
          <a:xfrm>
            <a:off x="1143000" y="3246120"/>
            <a:ext cx="3108960" cy="347472"/>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Identity &amp; Career</a:t>
            </a:r>
            <a:endParaRPr lang="en-US" sz="1400" dirty="0"/>
          </a:p>
        </p:txBody>
      </p:sp>
      <p:sp>
        <p:nvSpPr>
          <p:cNvPr id="18" name="Text 16"/>
          <p:cNvSpPr/>
          <p:nvPr/>
        </p:nvSpPr>
        <p:spPr>
          <a:xfrm>
            <a:off x="1143000" y="3611880"/>
            <a:ext cx="3108960" cy="777240"/>
          </a:xfrm>
          <a:prstGeom prst="rect">
            <a:avLst/>
          </a:prstGeom>
          <a:noFill/>
          <a:ln/>
        </p:spPr>
        <p:txBody>
          <a:bodyPr wrap="square" rtlCol="0" anchor="ctr"/>
          <a:lstStyle/>
          <a:p>
            <a:pPr marL="0" indent="0">
              <a:buNone/>
            </a:pPr>
            <a:r>
              <a:rPr lang="en-US" sz="1200" dirty="0">
                <a:solidFill>
                  <a:srgbClr val="444444"/>
                </a:solidFill>
                <a:latin typeface="Calibri" pitchFamily="34" charset="0"/>
                <a:ea typeface="Calibri" pitchFamily="34" charset="-122"/>
                <a:cs typeface="Calibri" pitchFamily="34" charset="-120"/>
              </a:rPr>
              <a:t>Ties entire sense of worth to a role — and </a:t>
            </a:r>
            <a:r>
              <a:rPr lang="en-US" sz="1200" b="1" dirty="0">
                <a:solidFill>
                  <a:srgbClr val="444444"/>
                </a:solidFill>
                <a:latin typeface="Calibri" pitchFamily="34" charset="0"/>
                <a:ea typeface="Calibri" pitchFamily="34" charset="-122"/>
                <a:cs typeface="Calibri" pitchFamily="34" charset="-120"/>
              </a:rPr>
              <a:t>collapses</a:t>
            </a:r>
            <a:r>
              <a:rPr lang="en-US" sz="1200" dirty="0">
                <a:solidFill>
                  <a:srgbClr val="444444"/>
                </a:solidFill>
                <a:latin typeface="Calibri" pitchFamily="34" charset="0"/>
                <a:ea typeface="Calibri" pitchFamily="34" charset="-122"/>
                <a:cs typeface="Calibri" pitchFamily="34" charset="-120"/>
              </a:rPr>
              <a:t> when it changes.</a:t>
            </a:r>
            <a:endParaRPr lang="en-US" sz="1200" dirty="0"/>
          </a:p>
        </p:txBody>
      </p:sp>
      <p:sp>
        <p:nvSpPr>
          <p:cNvPr id="19" name="Shape 17"/>
          <p:cNvSpPr/>
          <p:nvPr/>
        </p:nvSpPr>
        <p:spPr>
          <a:xfrm>
            <a:off x="4709160" y="310896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endParaRPr lang="en-US"/>
          </a:p>
        </p:txBody>
      </p:sp>
      <p:sp>
        <p:nvSpPr>
          <p:cNvPr id="20" name="Shape 18"/>
          <p:cNvSpPr/>
          <p:nvPr/>
        </p:nvSpPr>
        <p:spPr>
          <a:xfrm>
            <a:off x="4709160" y="3108960"/>
            <a:ext cx="64008" cy="1417320"/>
          </a:xfrm>
          <a:prstGeom prst="rect">
            <a:avLst/>
          </a:prstGeom>
          <a:solidFill>
            <a:srgbClr val="C9A84C"/>
          </a:solidFill>
          <a:ln/>
        </p:spPr>
        <p:txBody>
          <a:bodyPr/>
          <a:lstStyle/>
          <a:p>
            <a:endParaRPr lang="en-US"/>
          </a:p>
        </p:txBody>
      </p:sp>
      <p:sp>
        <p:nvSpPr>
          <p:cNvPr id="21" name="Text 19"/>
          <p:cNvSpPr/>
          <p:nvPr/>
        </p:nvSpPr>
        <p:spPr>
          <a:xfrm>
            <a:off x="4892040" y="3273552"/>
            <a:ext cx="548640" cy="548640"/>
          </a:xfrm>
          <a:prstGeom prst="rect">
            <a:avLst/>
          </a:prstGeom>
          <a:noFill/>
          <a:ln/>
        </p:spPr>
        <p:txBody>
          <a:bodyPr wrap="square" lIns="0" tIns="0" rIns="0" bIns="0" rtlCol="0" anchor="ctr"/>
          <a:lstStyle/>
          <a:p>
            <a:pPr marL="0" indent="0">
              <a:buNone/>
            </a:pPr>
            <a:r>
              <a:rPr lang="en-US" sz="2200" dirty="0">
                <a:solidFill>
                  <a:srgbClr val="000000"/>
                </a:solidFill>
              </a:rPr>
              <a:t>🕊️</a:t>
            </a:r>
            <a:endParaRPr lang="en-US" sz="2200" dirty="0"/>
          </a:p>
        </p:txBody>
      </p:sp>
      <p:sp>
        <p:nvSpPr>
          <p:cNvPr id="22" name="Text 20"/>
          <p:cNvSpPr/>
          <p:nvPr/>
        </p:nvSpPr>
        <p:spPr>
          <a:xfrm>
            <a:off x="5486400" y="3246120"/>
            <a:ext cx="3108960" cy="347472"/>
          </a:xfrm>
          <a:prstGeom prst="rect">
            <a:avLst/>
          </a:prstGeom>
          <a:noFill/>
          <a:ln/>
        </p:spPr>
        <p:txBody>
          <a:bodyPr wrap="square" lIns="0" tIns="0" rIns="0" bIns="0" rtlCol="0" anchor="ctr"/>
          <a:lstStyle/>
          <a:p>
            <a:pPr marL="0" indent="0">
              <a:buNone/>
            </a:pPr>
            <a:r>
              <a:rPr lang="en-US" sz="1400" b="1" dirty="0">
                <a:solidFill>
                  <a:srgbClr val="1A2744"/>
                </a:solidFill>
                <a:latin typeface="Calibri" pitchFamily="34" charset="0"/>
                <a:ea typeface="Calibri" pitchFamily="34" charset="-122"/>
                <a:cs typeface="Calibri" pitchFamily="34" charset="-120"/>
              </a:rPr>
              <a:t>Loss &amp; Grief</a:t>
            </a:r>
            <a:endParaRPr lang="en-US" sz="1400" dirty="0"/>
          </a:p>
        </p:txBody>
      </p:sp>
      <p:sp>
        <p:nvSpPr>
          <p:cNvPr id="23" name="Text 21"/>
          <p:cNvSpPr/>
          <p:nvPr/>
        </p:nvSpPr>
        <p:spPr>
          <a:xfrm>
            <a:off x="5486400" y="3611880"/>
            <a:ext cx="3108960" cy="777240"/>
          </a:xfrm>
          <a:prstGeom prst="rect">
            <a:avLst/>
          </a:prstGeom>
          <a:noFill/>
          <a:ln/>
        </p:spPr>
        <p:txBody>
          <a:bodyPr wrap="square" rtlCol="0" anchor="ctr"/>
          <a:lstStyle/>
          <a:p>
            <a:pPr marL="0" indent="0">
              <a:buNone/>
            </a:pPr>
            <a:r>
              <a:rPr lang="en-US" sz="1200" dirty="0">
                <a:solidFill>
                  <a:srgbClr val="444444"/>
                </a:solidFill>
                <a:latin typeface="Calibri" pitchFamily="34" charset="0"/>
                <a:ea typeface="Calibri" pitchFamily="34" charset="-122"/>
                <a:cs typeface="Calibri" pitchFamily="34" charset="-120"/>
              </a:rPr>
              <a:t>Cannot accept passing of a loved one; </a:t>
            </a:r>
            <a:r>
              <a:rPr lang="en-US" sz="1200" b="1" dirty="0">
                <a:solidFill>
                  <a:srgbClr val="444444"/>
                </a:solidFill>
                <a:latin typeface="Calibri" pitchFamily="34" charset="0"/>
                <a:ea typeface="Calibri" pitchFamily="34" charset="-122"/>
                <a:cs typeface="Calibri" pitchFamily="34" charset="-120"/>
              </a:rPr>
              <a:t>blocks healing and transition.</a:t>
            </a:r>
            <a:endParaRPr lang="en-US" sz="1200" b="1" dirty="0"/>
          </a:p>
        </p:txBody>
      </p:sp>
      <p:sp>
        <p:nvSpPr>
          <p:cNvPr id="24" name="Text 22"/>
          <p:cNvSpPr/>
          <p:nvPr/>
        </p:nvSpPr>
        <p:spPr>
          <a:xfrm>
            <a:off x="457200" y="4617720"/>
            <a:ext cx="8229600" cy="365760"/>
          </a:xfrm>
          <a:prstGeom prst="rect">
            <a:avLst/>
          </a:prstGeom>
          <a:noFill/>
          <a:ln/>
        </p:spPr>
        <p:txBody>
          <a:bodyPr wrap="square" lIns="0" tIns="0" rIns="0" bIns="0" rtlCol="0" anchor="ctr"/>
          <a:lstStyle/>
          <a:p>
            <a:pPr marL="0" indent="0" algn="ctr">
              <a:buNone/>
            </a:pPr>
            <a:r>
              <a:rPr lang="en-US" sz="1200" i="1" dirty="0">
                <a:solidFill>
                  <a:srgbClr val="3D5278"/>
                </a:solidFill>
                <a:latin typeface="Georgia" pitchFamily="34" charset="0"/>
                <a:ea typeface="Georgia" pitchFamily="34" charset="-122"/>
                <a:cs typeface="Georgia" pitchFamily="34" charset="-120"/>
              </a:rPr>
              <a:t>"The attached spirit is like a person trying to walk forward while gripping the wall behind them."</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2744"/>
        </a:solidFill>
        <a:effectLst/>
      </p:bgPr>
    </p:bg>
    <p:spTree>
      <p:nvGrpSpPr>
        <p:cNvPr id="1" name=""/>
        <p:cNvGrpSpPr/>
        <p:nvPr/>
      </p:nvGrpSpPr>
      <p:grpSpPr>
        <a:xfrm>
          <a:off x="0" y="0"/>
          <a:ext cx="0" cy="0"/>
          <a:chOff x="0" y="0"/>
          <a:chExt cx="0" cy="0"/>
        </a:xfrm>
      </p:grpSpPr>
      <p:sp>
        <p:nvSpPr>
          <p:cNvPr id="2" name="Text 0"/>
          <p:cNvSpPr/>
          <p:nvPr/>
        </p:nvSpPr>
        <p:spPr>
          <a:xfrm>
            <a:off x="457200" y="201168"/>
            <a:ext cx="914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457200" y="530352"/>
            <a:ext cx="841248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The False Detachment</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457200" y="1170432"/>
            <a:ext cx="822960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From Os Prazeres da Alma — false detachments that give only an illusion of freedom:</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484632" y="1591056"/>
            <a:ext cx="2743200" cy="3063240"/>
          </a:xfrm>
          <a:prstGeom prst="rect">
            <a:avLst/>
          </a:prstGeom>
          <a:solidFill>
            <a:srgbClr val="21325A"/>
          </a:solidFill>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484632" y="1591056"/>
            <a:ext cx="2743200" cy="54864"/>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484632" y="1728216"/>
            <a:ext cx="2743200"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621792" y="2212848"/>
            <a:ext cx="246888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Defensive Detachment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621792" y="2734056"/>
            <a:ext cx="2468880" cy="12801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We present ourselves as cold and indifferent, suppressing our emotions. Inside we are exploding with feeling — but we wear a mask of detachment. This creates frustration and inner conflict.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594360" y="4059936"/>
            <a:ext cx="2523744" cy="5029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C9A84C"/>
                </a:solidFill>
                <a:effectLst/>
                <a:uLnTx/>
                <a:uFillTx/>
                <a:latin typeface="Georgia" pitchFamily="34" charset="0"/>
                <a:ea typeface="Georgia" pitchFamily="34" charset="-122"/>
                <a:cs typeface="Georgia" pitchFamily="34" charset="-120"/>
              </a:rPr>
              <a:t>"A false sensation that we are detached when in fact we are not."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457200" y="4846320"/>
            <a:ext cx="8229600" cy="25603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8A9BB8"/>
                </a:solidFill>
                <a:effectLst/>
                <a:uLnTx/>
                <a:uFillTx/>
                <a:latin typeface="Calibri" pitchFamily="34" charset="0"/>
                <a:ea typeface="Calibri" pitchFamily="34" charset="-122"/>
                <a:cs typeface="Calibri" pitchFamily="34" charset="-120"/>
              </a:rPr>
              <a:t>These fictitious detachment reduce our vision of true spirituality.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Text 0"/>
          <p:cNvSpPr/>
          <p:nvPr/>
        </p:nvSpPr>
        <p:spPr>
          <a:xfrm>
            <a:off x="457200" y="182880"/>
            <a:ext cx="9144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457200" y="502920"/>
            <a:ext cx="8229600" cy="5669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1A2744"/>
                </a:solidFill>
                <a:effectLst/>
                <a:uLnTx/>
                <a:uFillTx/>
                <a:latin typeface="Georgia" pitchFamily="34" charset="0"/>
                <a:ea typeface="Georgia" pitchFamily="34" charset="-122"/>
                <a:cs typeface="Georgia" pitchFamily="34" charset="-120"/>
              </a:rPr>
              <a:t>A Story That Reveals Everything</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320040" y="132588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320040" y="1325880"/>
            <a:ext cx="64008" cy="141732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484632" y="1490472"/>
            <a:ext cx="594360" cy="59436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143000" y="1463040"/>
            <a:ext cx="3063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Calibri" pitchFamily="34" charset="0"/>
                <a:ea typeface="Calibri" pitchFamily="34" charset="-122"/>
                <a:cs typeface="Calibri" pitchFamily="34" charset="-120"/>
              </a:rPr>
              <a:t>The Young Man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143000" y="1847088"/>
            <a:ext cx="3063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A young man takes a vow of poverty, gives away all possessions, and sets off through India bringing with him only a spare shorts  — seeking a guru who preaches detachment.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4709160" y="132588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4709160" y="1325880"/>
            <a:ext cx="64008" cy="141732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4873752" y="1490472"/>
            <a:ext cx="594360" cy="59436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5532120" y="1463040"/>
            <a:ext cx="3063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Calibri" pitchFamily="34" charset="0"/>
                <a:ea typeface="Calibri" pitchFamily="34" charset="-122"/>
                <a:cs typeface="Calibri" pitchFamily="34" charset="-120"/>
              </a:rPr>
              <a:t>The Marble Palace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5532120" y="1847088"/>
            <a:ext cx="3063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He finds the guru's address — but it's a marble palace adorned with crystals. Shocked and indignant, he thinks: 'How can someone who lives here teach detachment?'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320040" y="292608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320040" y="2926080"/>
            <a:ext cx="64008" cy="141732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484632" y="3090672"/>
            <a:ext cx="594360" cy="59436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1143000" y="3063240"/>
            <a:ext cx="3063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Calibri" pitchFamily="34" charset="0"/>
                <a:ea typeface="Calibri" pitchFamily="34" charset="-122"/>
                <a:cs typeface="Calibri" pitchFamily="34" charset="-120"/>
              </a:rPr>
              <a:t>The Fire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143000" y="3447288"/>
            <a:ext cx="3063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A servant runs up: 'Master, the palace is on fire! Everything will be destroyed!' The guru, completely unmoved, calmly continues his conversation.</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4709160" y="2926080"/>
            <a:ext cx="4023360" cy="1417320"/>
          </a:xfrm>
          <a:prstGeom prst="rect">
            <a:avLst/>
          </a:prstGeom>
          <a:solidFill>
            <a:srgbClr val="FFFFFF"/>
          </a:solidFill>
          <a:ln w="12700">
            <a:solidFill>
              <a:srgbClr val="E0E0E0"/>
            </a:solidFill>
            <a:prstDash val="solid"/>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4709160" y="2926080"/>
            <a:ext cx="64008" cy="1417320"/>
          </a:xfrm>
          <a:prstGeom prst="rect">
            <a:avLst/>
          </a:prstGeom>
          <a:solidFill>
            <a:srgbClr val="C9A84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4873752" y="3090672"/>
            <a:ext cx="594360" cy="59436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5532120" y="3063240"/>
            <a:ext cx="30632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A2744"/>
                </a:solidFill>
                <a:effectLst/>
                <a:uLnTx/>
                <a:uFillTx/>
                <a:latin typeface="Calibri" pitchFamily="34" charset="0"/>
                <a:ea typeface="Calibri" pitchFamily="34" charset="-122"/>
                <a:cs typeface="Calibri" pitchFamily="34" charset="-120"/>
              </a:rPr>
              <a:t>The </a:t>
            </a:r>
            <a:r>
              <a:rPr lang="en-US" sz="1300" b="1" dirty="0">
                <a:solidFill>
                  <a:srgbClr val="1A2744"/>
                </a:solidFill>
                <a:latin typeface="Calibri" pitchFamily="34" charset="0"/>
                <a:ea typeface="Calibri" pitchFamily="34" charset="-122"/>
                <a:cs typeface="Calibri" pitchFamily="34" charset="-120"/>
              </a:rPr>
              <a:t>shorts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5532120" y="3447288"/>
            <a:ext cx="3063240" cy="777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The young man puts his hand to his head and runs off — crying: ‘My </a:t>
            </a:r>
            <a:r>
              <a:rPr lang="en-US" sz="1150" dirty="0">
                <a:solidFill>
                  <a:srgbClr val="444444"/>
                </a:solidFill>
                <a:latin typeface="Calibri" pitchFamily="34" charset="0"/>
                <a:ea typeface="Calibri" pitchFamily="34" charset="-122"/>
                <a:cs typeface="Calibri" pitchFamily="34" charset="-120"/>
              </a:rPr>
              <a:t>shorts</a:t>
            </a:r>
            <a:r>
              <a:rPr kumimoji="0" lang="en-US" sz="1150" b="0" i="0"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 This is the real measure of attachment. Not the palace. The cloth.</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457200" y="4590288"/>
            <a:ext cx="822960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0" i="1" u="none" strike="noStrike" kern="1200" cap="none" spc="0" normalizeH="0" baseline="0" noProof="0" dirty="0">
                <a:ln>
                  <a:noFill/>
                </a:ln>
                <a:solidFill>
                  <a:srgbClr val="3D5278"/>
                </a:solidFill>
                <a:effectLst/>
                <a:uLnTx/>
                <a:uFillTx/>
                <a:latin typeface="Georgia" pitchFamily="34" charset="0"/>
                <a:ea typeface="Georgia" pitchFamily="34" charset="-122"/>
                <a:cs typeface="Georgia" pitchFamily="34" charset="-120"/>
              </a:rPr>
              <a:t>"This illustrates the idea we almost always have — fictitious — of what attachment and detachment really are."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bg>
      <p:bgPr>
        <a:solidFill>
          <a:srgbClr val="1A2744"/>
        </a:solidFill>
        <a:effectLst/>
      </p:bgPr>
    </p:bg>
    <p:spTree>
      <p:nvGrpSpPr>
        <p:cNvPr id="1" name=""/>
        <p:cNvGrpSpPr/>
        <p:nvPr/>
      </p:nvGrpSpPr>
      <p:grpSpPr>
        <a:xfrm>
          <a:off x="0" y="0"/>
          <a:ext cx="0" cy="0"/>
          <a:chOff x="0" y="0"/>
          <a:chExt cx="0" cy="0"/>
        </a:xfrm>
      </p:grpSpPr>
      <p:sp>
        <p:nvSpPr>
          <p:cNvPr id="2" name="Text 0"/>
          <p:cNvSpPr/>
          <p:nvPr/>
        </p:nvSpPr>
        <p:spPr>
          <a:xfrm>
            <a:off x="457200" y="228600"/>
            <a:ext cx="914400" cy="365760"/>
          </a:xfrm>
          <a:prstGeom prst="rect">
            <a:avLst/>
          </a:prstGeom>
          <a:noFill/>
          <a:ln/>
        </p:spPr>
        <p:txBody>
          <a:bodyPr wrap="square" lIns="0" tIns="0" rIns="0" bIns="0" rtlCol="0" anchor="ctr"/>
          <a:lstStyle/>
          <a:p>
            <a:pPr marL="0" indent="0">
              <a:buNone/>
            </a:pPr>
            <a:endParaRPr lang="en-US" sz="1600" dirty="0"/>
          </a:p>
        </p:txBody>
      </p:sp>
      <p:sp>
        <p:nvSpPr>
          <p:cNvPr id="3" name="Text 1"/>
          <p:cNvSpPr/>
          <p:nvPr/>
        </p:nvSpPr>
        <p:spPr>
          <a:xfrm>
            <a:off x="457200" y="548640"/>
            <a:ext cx="8229600" cy="54864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Clearing Up the Misconceptions</a:t>
            </a:r>
            <a:endParaRPr lang="en-US" sz="3000" dirty="0"/>
          </a:p>
        </p:txBody>
      </p:sp>
      <p:sp>
        <p:nvSpPr>
          <p:cNvPr id="4" name="Shape 2"/>
          <p:cNvSpPr/>
          <p:nvPr/>
        </p:nvSpPr>
        <p:spPr>
          <a:xfrm>
            <a:off x="365760" y="1234440"/>
            <a:ext cx="4023360" cy="3749040"/>
          </a:xfrm>
          <a:prstGeom prst="rect">
            <a:avLst/>
          </a:prstGeom>
          <a:solidFill>
            <a:srgbClr val="2A1A1A"/>
          </a:solidFill>
          <a:ln/>
        </p:spPr>
        <p:txBody>
          <a:bodyPr/>
          <a:lstStyle/>
          <a:p>
            <a:endParaRPr lang="en-US"/>
          </a:p>
        </p:txBody>
      </p:sp>
      <p:sp>
        <p:nvSpPr>
          <p:cNvPr id="5" name="Shape 3"/>
          <p:cNvSpPr/>
          <p:nvPr/>
        </p:nvSpPr>
        <p:spPr>
          <a:xfrm>
            <a:off x="365760" y="1234440"/>
            <a:ext cx="4023360" cy="54864"/>
          </a:xfrm>
          <a:prstGeom prst="rect">
            <a:avLst/>
          </a:prstGeom>
          <a:solidFill>
            <a:srgbClr val="CC4444"/>
          </a:solidFill>
          <a:ln/>
        </p:spPr>
        <p:txBody>
          <a:bodyPr/>
          <a:lstStyle/>
          <a:p>
            <a:endParaRPr lang="en-US"/>
          </a:p>
        </p:txBody>
      </p:sp>
      <p:sp>
        <p:nvSpPr>
          <p:cNvPr id="6" name="Text 4"/>
          <p:cNvSpPr/>
          <p:nvPr/>
        </p:nvSpPr>
        <p:spPr>
          <a:xfrm>
            <a:off x="548640" y="1325880"/>
            <a:ext cx="3749040" cy="411480"/>
          </a:xfrm>
          <a:prstGeom prst="rect">
            <a:avLst/>
          </a:prstGeom>
          <a:noFill/>
          <a:ln/>
        </p:spPr>
        <p:txBody>
          <a:bodyPr wrap="square" lIns="0" tIns="0" rIns="0" bIns="0" rtlCol="0" anchor="ctr"/>
          <a:lstStyle/>
          <a:p>
            <a:pPr marL="0" indent="0">
              <a:buNone/>
            </a:pPr>
            <a:r>
              <a:rPr lang="en-US" sz="1200" b="1" dirty="0">
                <a:solidFill>
                  <a:srgbClr val="CC4444"/>
                </a:solidFill>
                <a:latin typeface="Calibri" pitchFamily="34" charset="0"/>
                <a:ea typeface="Calibri" pitchFamily="34" charset="-122"/>
                <a:cs typeface="Calibri" pitchFamily="34" charset="-120"/>
              </a:rPr>
              <a:t>✗  DETACHMENT IS NOT</a:t>
            </a:r>
            <a:endParaRPr lang="en-US" sz="1200" dirty="0"/>
          </a:p>
        </p:txBody>
      </p:sp>
      <p:sp>
        <p:nvSpPr>
          <p:cNvPr id="7" name="Text 5"/>
          <p:cNvSpPr/>
          <p:nvPr/>
        </p:nvSpPr>
        <p:spPr>
          <a:xfrm>
            <a:off x="548640" y="1874520"/>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Not caring about people or things</a:t>
            </a:r>
            <a:endParaRPr lang="en-US" sz="1250" dirty="0"/>
          </a:p>
        </p:txBody>
      </p:sp>
      <p:sp>
        <p:nvSpPr>
          <p:cNvPr id="8" name="Shape 6"/>
          <p:cNvSpPr/>
          <p:nvPr/>
        </p:nvSpPr>
        <p:spPr>
          <a:xfrm>
            <a:off x="548640" y="2331720"/>
            <a:ext cx="3657600" cy="0"/>
          </a:xfrm>
          <a:prstGeom prst="line">
            <a:avLst/>
          </a:prstGeom>
          <a:noFill/>
          <a:ln w="12700">
            <a:solidFill>
              <a:srgbClr val="FFFFFF">
                <a:alpha val="20000"/>
              </a:srgbClr>
            </a:solidFill>
            <a:prstDash val="solid"/>
          </a:ln>
        </p:spPr>
        <p:txBody>
          <a:bodyPr/>
          <a:lstStyle/>
          <a:p>
            <a:endParaRPr lang="en-US"/>
          </a:p>
        </p:txBody>
      </p:sp>
      <p:sp>
        <p:nvSpPr>
          <p:cNvPr id="9" name="Text 7"/>
          <p:cNvSpPr/>
          <p:nvPr/>
        </p:nvSpPr>
        <p:spPr>
          <a:xfrm>
            <a:off x="548640" y="2404872"/>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Living in poverty or giving away possessions</a:t>
            </a:r>
            <a:endParaRPr lang="en-US" sz="1250" dirty="0"/>
          </a:p>
        </p:txBody>
      </p:sp>
      <p:sp>
        <p:nvSpPr>
          <p:cNvPr id="10" name="Shape 8"/>
          <p:cNvSpPr/>
          <p:nvPr/>
        </p:nvSpPr>
        <p:spPr>
          <a:xfrm>
            <a:off x="548640" y="2862072"/>
            <a:ext cx="3657600" cy="0"/>
          </a:xfrm>
          <a:prstGeom prst="line">
            <a:avLst/>
          </a:prstGeom>
          <a:noFill/>
          <a:ln w="12700">
            <a:solidFill>
              <a:srgbClr val="FFFFFF">
                <a:alpha val="20000"/>
              </a:srgbClr>
            </a:solidFill>
            <a:prstDash val="solid"/>
          </a:ln>
        </p:spPr>
        <p:txBody>
          <a:bodyPr/>
          <a:lstStyle/>
          <a:p>
            <a:endParaRPr lang="en-US"/>
          </a:p>
        </p:txBody>
      </p:sp>
      <p:sp>
        <p:nvSpPr>
          <p:cNvPr id="11" name="Text 9"/>
          <p:cNvSpPr/>
          <p:nvPr/>
        </p:nvSpPr>
        <p:spPr>
          <a:xfrm>
            <a:off x="548640" y="2935224"/>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Emotional coldness or indifference</a:t>
            </a:r>
            <a:endParaRPr lang="en-US" sz="1250" dirty="0"/>
          </a:p>
        </p:txBody>
      </p:sp>
      <p:sp>
        <p:nvSpPr>
          <p:cNvPr id="12" name="Shape 10"/>
          <p:cNvSpPr/>
          <p:nvPr/>
        </p:nvSpPr>
        <p:spPr>
          <a:xfrm>
            <a:off x="548640" y="3392424"/>
            <a:ext cx="3657600" cy="0"/>
          </a:xfrm>
          <a:prstGeom prst="line">
            <a:avLst/>
          </a:prstGeom>
          <a:noFill/>
          <a:ln w="12700">
            <a:solidFill>
              <a:srgbClr val="FFFFFF">
                <a:alpha val="20000"/>
              </a:srgbClr>
            </a:solidFill>
            <a:prstDash val="solid"/>
          </a:ln>
        </p:spPr>
        <p:txBody>
          <a:bodyPr/>
          <a:lstStyle/>
          <a:p>
            <a:endParaRPr lang="en-US"/>
          </a:p>
        </p:txBody>
      </p:sp>
      <p:sp>
        <p:nvSpPr>
          <p:cNvPr id="13" name="Text 11"/>
          <p:cNvSpPr/>
          <p:nvPr/>
        </p:nvSpPr>
        <p:spPr>
          <a:xfrm>
            <a:off x="548640" y="3465576"/>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Refusing to work, dream, or aspire</a:t>
            </a:r>
            <a:endParaRPr lang="en-US" sz="1250" dirty="0"/>
          </a:p>
        </p:txBody>
      </p:sp>
      <p:sp>
        <p:nvSpPr>
          <p:cNvPr id="14" name="Shape 12"/>
          <p:cNvSpPr/>
          <p:nvPr/>
        </p:nvSpPr>
        <p:spPr>
          <a:xfrm>
            <a:off x="548640" y="3922776"/>
            <a:ext cx="3657600" cy="0"/>
          </a:xfrm>
          <a:prstGeom prst="line">
            <a:avLst/>
          </a:prstGeom>
          <a:noFill/>
          <a:ln w="12700">
            <a:solidFill>
              <a:srgbClr val="FFFFFF">
                <a:alpha val="20000"/>
              </a:srgbClr>
            </a:solidFill>
            <a:prstDash val="solid"/>
          </a:ln>
        </p:spPr>
        <p:txBody>
          <a:bodyPr/>
          <a:lstStyle/>
          <a:p>
            <a:endParaRPr lang="en-US"/>
          </a:p>
        </p:txBody>
      </p:sp>
      <p:sp>
        <p:nvSpPr>
          <p:cNvPr id="15" name="Text 13"/>
          <p:cNvSpPr/>
          <p:nvPr/>
        </p:nvSpPr>
        <p:spPr>
          <a:xfrm>
            <a:off x="548640" y="3995928"/>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Denying grief when someone passes away</a:t>
            </a:r>
            <a:endParaRPr lang="en-US" sz="1250" dirty="0"/>
          </a:p>
        </p:txBody>
      </p:sp>
      <p:sp>
        <p:nvSpPr>
          <p:cNvPr id="16" name="Shape 14"/>
          <p:cNvSpPr/>
          <p:nvPr/>
        </p:nvSpPr>
        <p:spPr>
          <a:xfrm>
            <a:off x="4709160" y="1234440"/>
            <a:ext cx="4023360" cy="3749040"/>
          </a:xfrm>
          <a:prstGeom prst="rect">
            <a:avLst/>
          </a:prstGeom>
          <a:solidFill>
            <a:srgbClr val="1A2E1A"/>
          </a:solidFill>
          <a:ln/>
        </p:spPr>
        <p:txBody>
          <a:bodyPr/>
          <a:lstStyle/>
          <a:p>
            <a:endParaRPr lang="en-US"/>
          </a:p>
        </p:txBody>
      </p:sp>
      <p:sp>
        <p:nvSpPr>
          <p:cNvPr id="17" name="Shape 15"/>
          <p:cNvSpPr/>
          <p:nvPr/>
        </p:nvSpPr>
        <p:spPr>
          <a:xfrm>
            <a:off x="4709160" y="1234440"/>
            <a:ext cx="4023360" cy="54864"/>
          </a:xfrm>
          <a:prstGeom prst="rect">
            <a:avLst/>
          </a:prstGeom>
          <a:solidFill>
            <a:srgbClr val="5BAD6F"/>
          </a:solidFill>
          <a:ln/>
        </p:spPr>
        <p:txBody>
          <a:bodyPr/>
          <a:lstStyle/>
          <a:p>
            <a:endParaRPr lang="en-US"/>
          </a:p>
        </p:txBody>
      </p:sp>
      <p:sp>
        <p:nvSpPr>
          <p:cNvPr id="18" name="Text 16"/>
          <p:cNvSpPr/>
          <p:nvPr/>
        </p:nvSpPr>
        <p:spPr>
          <a:xfrm>
            <a:off x="4892040" y="1325880"/>
            <a:ext cx="3749040" cy="411480"/>
          </a:xfrm>
          <a:prstGeom prst="rect">
            <a:avLst/>
          </a:prstGeom>
          <a:noFill/>
          <a:ln/>
        </p:spPr>
        <p:txBody>
          <a:bodyPr wrap="square" lIns="0" tIns="0" rIns="0" bIns="0" rtlCol="0" anchor="ctr"/>
          <a:lstStyle/>
          <a:p>
            <a:pPr marL="0" indent="0">
              <a:buNone/>
            </a:pPr>
            <a:r>
              <a:rPr lang="en-US" sz="1200" b="1" dirty="0">
                <a:solidFill>
                  <a:srgbClr val="5BAD6F"/>
                </a:solidFill>
                <a:latin typeface="Calibri" pitchFamily="34" charset="0"/>
                <a:ea typeface="Calibri" pitchFamily="34" charset="-122"/>
                <a:cs typeface="Calibri" pitchFamily="34" charset="-120"/>
              </a:rPr>
              <a:t>✓  DETACHMENT IS</a:t>
            </a:r>
            <a:endParaRPr lang="en-US" sz="1200" dirty="0"/>
          </a:p>
        </p:txBody>
      </p:sp>
      <p:sp>
        <p:nvSpPr>
          <p:cNvPr id="19" name="Text 17"/>
          <p:cNvSpPr/>
          <p:nvPr/>
        </p:nvSpPr>
        <p:spPr>
          <a:xfrm>
            <a:off x="4892040" y="2414719"/>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Using things without being used by them</a:t>
            </a:r>
            <a:endParaRPr lang="en-US" sz="1250" dirty="0"/>
          </a:p>
        </p:txBody>
      </p:sp>
      <p:sp>
        <p:nvSpPr>
          <p:cNvPr id="20" name="Shape 18"/>
          <p:cNvSpPr/>
          <p:nvPr/>
        </p:nvSpPr>
        <p:spPr>
          <a:xfrm>
            <a:off x="4892040" y="2331720"/>
            <a:ext cx="3657600" cy="0"/>
          </a:xfrm>
          <a:prstGeom prst="line">
            <a:avLst/>
          </a:prstGeom>
          <a:noFill/>
          <a:ln w="12700">
            <a:solidFill>
              <a:srgbClr val="FFFFFF">
                <a:alpha val="20000"/>
              </a:srgbClr>
            </a:solidFill>
            <a:prstDash val="solid"/>
          </a:ln>
        </p:spPr>
        <p:txBody>
          <a:bodyPr/>
          <a:lstStyle/>
          <a:p>
            <a:endParaRPr lang="en-US"/>
          </a:p>
        </p:txBody>
      </p:sp>
      <p:sp>
        <p:nvSpPr>
          <p:cNvPr id="21" name="Text 19"/>
          <p:cNvSpPr/>
          <p:nvPr/>
        </p:nvSpPr>
        <p:spPr>
          <a:xfrm>
            <a:off x="4846320" y="1869596"/>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Loving freely — without possessing or controlling</a:t>
            </a:r>
            <a:endParaRPr lang="en-US" sz="1250" dirty="0"/>
          </a:p>
        </p:txBody>
      </p:sp>
      <p:sp>
        <p:nvSpPr>
          <p:cNvPr id="22" name="Shape 20"/>
          <p:cNvSpPr/>
          <p:nvPr/>
        </p:nvSpPr>
        <p:spPr>
          <a:xfrm>
            <a:off x="4892040" y="2862072"/>
            <a:ext cx="3657600" cy="0"/>
          </a:xfrm>
          <a:prstGeom prst="line">
            <a:avLst/>
          </a:prstGeom>
          <a:noFill/>
          <a:ln w="12700">
            <a:solidFill>
              <a:srgbClr val="FFFFFF">
                <a:alpha val="20000"/>
              </a:srgbClr>
            </a:solidFill>
            <a:prstDash val="solid"/>
          </a:ln>
        </p:spPr>
        <p:txBody>
          <a:bodyPr/>
          <a:lstStyle/>
          <a:p>
            <a:endParaRPr lang="en-US"/>
          </a:p>
        </p:txBody>
      </p:sp>
      <p:sp>
        <p:nvSpPr>
          <p:cNvPr id="23" name="Text 21"/>
          <p:cNvSpPr/>
          <p:nvPr/>
        </p:nvSpPr>
        <p:spPr>
          <a:xfrm>
            <a:off x="4846320" y="3460652"/>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Working with dedication, releasing the results</a:t>
            </a:r>
            <a:endParaRPr lang="en-US" sz="1250" dirty="0"/>
          </a:p>
        </p:txBody>
      </p:sp>
      <p:sp>
        <p:nvSpPr>
          <p:cNvPr id="24" name="Shape 22"/>
          <p:cNvSpPr/>
          <p:nvPr/>
        </p:nvSpPr>
        <p:spPr>
          <a:xfrm>
            <a:off x="4892040" y="3392424"/>
            <a:ext cx="3657600" cy="0"/>
          </a:xfrm>
          <a:prstGeom prst="line">
            <a:avLst/>
          </a:prstGeom>
          <a:noFill/>
          <a:ln w="12700">
            <a:solidFill>
              <a:srgbClr val="FFFFFF">
                <a:alpha val="20000"/>
              </a:srgbClr>
            </a:solidFill>
            <a:prstDash val="solid"/>
          </a:ln>
        </p:spPr>
        <p:txBody>
          <a:bodyPr/>
          <a:lstStyle/>
          <a:p>
            <a:endParaRPr lang="en-US"/>
          </a:p>
        </p:txBody>
      </p:sp>
      <p:sp>
        <p:nvSpPr>
          <p:cNvPr id="25" name="Text 23"/>
          <p:cNvSpPr/>
          <p:nvPr/>
        </p:nvSpPr>
        <p:spPr>
          <a:xfrm>
            <a:off x="4869180" y="2925378"/>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Holding plans and dreams with open hands</a:t>
            </a:r>
            <a:endParaRPr lang="en-US" sz="1250" dirty="0"/>
          </a:p>
        </p:txBody>
      </p:sp>
      <p:sp>
        <p:nvSpPr>
          <p:cNvPr id="26" name="Shape 24"/>
          <p:cNvSpPr/>
          <p:nvPr/>
        </p:nvSpPr>
        <p:spPr>
          <a:xfrm>
            <a:off x="4892040" y="3922776"/>
            <a:ext cx="3657600" cy="0"/>
          </a:xfrm>
          <a:prstGeom prst="line">
            <a:avLst/>
          </a:prstGeom>
          <a:noFill/>
          <a:ln w="12700">
            <a:solidFill>
              <a:srgbClr val="FFFFFF">
                <a:alpha val="20000"/>
              </a:srgbClr>
            </a:solidFill>
            <a:prstDash val="solid"/>
          </a:ln>
        </p:spPr>
        <p:txBody>
          <a:bodyPr/>
          <a:lstStyle/>
          <a:p>
            <a:endParaRPr lang="en-US"/>
          </a:p>
        </p:txBody>
      </p:sp>
      <p:sp>
        <p:nvSpPr>
          <p:cNvPr id="27" name="Text 25"/>
          <p:cNvSpPr/>
          <p:nvPr/>
        </p:nvSpPr>
        <p:spPr>
          <a:xfrm>
            <a:off x="4892040" y="3995928"/>
            <a:ext cx="3703320" cy="457200"/>
          </a:xfrm>
          <a:prstGeom prst="rect">
            <a:avLst/>
          </a:prstGeom>
          <a:noFill/>
          <a:ln/>
        </p:spPr>
        <p:txBody>
          <a:bodyPr wrap="square" rtlCol="0" anchor="ctr"/>
          <a:lstStyle/>
          <a:p>
            <a:pPr marL="0" indent="0">
              <a:buNone/>
            </a:pPr>
            <a:r>
              <a:rPr lang="en-US" sz="1250" dirty="0">
                <a:solidFill>
                  <a:srgbClr val="FFFFFF"/>
                </a:solidFill>
                <a:latin typeface="Calibri" pitchFamily="34" charset="0"/>
                <a:ea typeface="Calibri" pitchFamily="34" charset="-122"/>
                <a:cs typeface="Calibri" pitchFamily="34" charset="-120"/>
              </a:rPr>
              <a:t>Accepting loss without being destroyed by it</a:t>
            </a:r>
            <a:endParaRPr lang="en-US" sz="1250" dirty="0"/>
          </a:p>
        </p:txBody>
      </p:sp>
      <p:sp>
        <p:nvSpPr>
          <p:cNvPr id="28" name="Text 26"/>
          <p:cNvSpPr/>
          <p:nvPr/>
        </p:nvSpPr>
        <p:spPr>
          <a:xfrm>
            <a:off x="457200" y="4709160"/>
            <a:ext cx="8229600" cy="320040"/>
          </a:xfrm>
          <a:prstGeom prst="rect">
            <a:avLst/>
          </a:prstGeom>
          <a:noFill/>
          <a:ln/>
        </p:spPr>
        <p:txBody>
          <a:bodyPr wrap="square" lIns="0" tIns="0" rIns="0" bIns="0" rtlCol="0" anchor="ctr"/>
          <a:lstStyle/>
          <a:p>
            <a:pPr marL="0" indent="0" algn="ctr">
              <a:buNone/>
            </a:pPr>
            <a:r>
              <a:rPr lang="en-US" sz="1300" i="1" dirty="0">
                <a:solidFill>
                  <a:srgbClr val="C9A84C"/>
                </a:solidFill>
                <a:latin typeface="Georgia" pitchFamily="34" charset="0"/>
                <a:ea typeface="Georgia" pitchFamily="34" charset="-122"/>
                <a:cs typeface="Georgia" pitchFamily="34" charset="-120"/>
              </a:rPr>
              <a:t>"Detachment is not the absence of love. It is love in its most mature form."</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1A2744"/>
        </a:solidFill>
        <a:effectLst/>
      </p:bgPr>
    </p:bg>
    <p:spTree>
      <p:nvGrpSpPr>
        <p:cNvPr id="1" name=""/>
        <p:cNvGrpSpPr/>
        <p:nvPr/>
      </p:nvGrpSpPr>
      <p:grpSpPr>
        <a:xfrm>
          <a:off x="0" y="0"/>
          <a:ext cx="0" cy="0"/>
          <a:chOff x="0" y="0"/>
          <a:chExt cx="0" cy="0"/>
        </a:xfrm>
      </p:grpSpPr>
      <p:sp>
        <p:nvSpPr>
          <p:cNvPr id="2" name="Text 0"/>
          <p:cNvSpPr/>
          <p:nvPr/>
        </p:nvSpPr>
        <p:spPr>
          <a:xfrm>
            <a:off x="457200" y="201168"/>
            <a:ext cx="914400" cy="365760"/>
          </a:xfrm>
          <a:prstGeom prst="rect">
            <a:avLst/>
          </a:prstGeom>
          <a:noFill/>
          <a:ln/>
        </p:spPr>
        <p:txBody>
          <a:bodyPr wrap="square" lIns="0" tIns="0" rIns="0" bIns="0" rtlCol="0" anchor="ctr"/>
          <a:lstStyle/>
          <a:p>
            <a:pPr marL="0" indent="0">
              <a:buNone/>
            </a:pPr>
            <a:endParaRPr lang="en-US" sz="1600" dirty="0"/>
          </a:p>
        </p:txBody>
      </p:sp>
      <p:sp>
        <p:nvSpPr>
          <p:cNvPr id="3" name="Text 1"/>
          <p:cNvSpPr/>
          <p:nvPr/>
        </p:nvSpPr>
        <p:spPr>
          <a:xfrm>
            <a:off x="457200" y="530352"/>
            <a:ext cx="8229600" cy="54864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How Detachment Is Cultivated</a:t>
            </a:r>
            <a:endParaRPr lang="en-US" sz="3000" dirty="0"/>
          </a:p>
        </p:txBody>
      </p:sp>
      <p:sp>
        <p:nvSpPr>
          <p:cNvPr id="4" name="Shape 2"/>
          <p:cNvSpPr/>
          <p:nvPr/>
        </p:nvSpPr>
        <p:spPr>
          <a:xfrm>
            <a:off x="365760" y="1371599"/>
            <a:ext cx="1554480" cy="3446585"/>
          </a:xfrm>
          <a:prstGeom prst="rect">
            <a:avLst/>
          </a:prstGeom>
          <a:solidFill>
            <a:srgbClr val="21325A"/>
          </a:solidFill>
          <a:ln/>
          <a:effectLst>
            <a:outerShdw blurRad="101600" dist="38100" dir="8100000" algn="bl" rotWithShape="0">
              <a:srgbClr val="000000">
                <a:alpha val="18000"/>
              </a:srgbClr>
            </a:outerShdw>
          </a:effectLst>
        </p:spPr>
        <p:txBody>
          <a:bodyPr/>
          <a:lstStyle/>
          <a:p>
            <a:endParaRPr lang="en-US"/>
          </a:p>
        </p:txBody>
      </p:sp>
      <p:sp>
        <p:nvSpPr>
          <p:cNvPr id="5" name="Shape 3"/>
          <p:cNvSpPr/>
          <p:nvPr/>
        </p:nvSpPr>
        <p:spPr>
          <a:xfrm>
            <a:off x="365760" y="1371600"/>
            <a:ext cx="1554480" cy="54864"/>
          </a:xfrm>
          <a:prstGeom prst="rect">
            <a:avLst/>
          </a:prstGeom>
          <a:solidFill>
            <a:srgbClr val="C9A84C"/>
          </a:solidFill>
          <a:ln/>
        </p:spPr>
        <p:txBody>
          <a:bodyPr/>
          <a:lstStyle/>
          <a:p>
            <a:endParaRPr lang="en-US"/>
          </a:p>
        </p:txBody>
      </p:sp>
      <p:sp>
        <p:nvSpPr>
          <p:cNvPr id="6" name="Text 4"/>
          <p:cNvSpPr/>
          <p:nvPr/>
        </p:nvSpPr>
        <p:spPr>
          <a:xfrm>
            <a:off x="365760" y="1536192"/>
            <a:ext cx="1554480" cy="457200"/>
          </a:xfrm>
          <a:prstGeom prst="rect">
            <a:avLst/>
          </a:prstGeom>
          <a:noFill/>
          <a:ln/>
        </p:spPr>
        <p:txBody>
          <a:bodyPr wrap="square" lIns="0" tIns="0" rIns="0" bIns="0" rtlCol="0" anchor="ctr"/>
          <a:lstStyle/>
          <a:p>
            <a:pPr marL="0" indent="0" algn="ctr">
              <a:buNone/>
            </a:pPr>
            <a:r>
              <a:rPr lang="en-US" sz="2200" b="1" dirty="0">
                <a:solidFill>
                  <a:srgbClr val="C9A84C"/>
                </a:solidFill>
                <a:latin typeface="Georgia" pitchFamily="34" charset="0"/>
                <a:ea typeface="Georgia" pitchFamily="34" charset="-122"/>
                <a:cs typeface="Georgia" pitchFamily="34" charset="-120"/>
              </a:rPr>
              <a:t>01</a:t>
            </a:r>
            <a:endParaRPr lang="en-US" sz="2200" dirty="0"/>
          </a:p>
        </p:txBody>
      </p:sp>
      <p:sp>
        <p:nvSpPr>
          <p:cNvPr id="7" name="Text 5"/>
          <p:cNvSpPr/>
          <p:nvPr/>
        </p:nvSpPr>
        <p:spPr>
          <a:xfrm>
            <a:off x="457200" y="2057400"/>
            <a:ext cx="1371600" cy="5943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Self-Knowledge</a:t>
            </a:r>
            <a:endParaRPr lang="en-US" sz="1200" dirty="0"/>
          </a:p>
        </p:txBody>
      </p:sp>
      <p:sp>
        <p:nvSpPr>
          <p:cNvPr id="8" name="Text 6"/>
          <p:cNvSpPr/>
          <p:nvPr/>
        </p:nvSpPr>
        <p:spPr>
          <a:xfrm>
            <a:off x="493776" y="2866644"/>
            <a:ext cx="1371600" cy="1645920"/>
          </a:xfrm>
          <a:prstGeom prst="rect">
            <a:avLst/>
          </a:prstGeom>
          <a:noFill/>
          <a:ln/>
        </p:spPr>
        <p:txBody>
          <a:bodyPr wrap="square" rtlCol="0" anchor="ctr"/>
          <a:lstStyle/>
          <a:p>
            <a:r>
              <a:rPr lang="en-US" sz="1100" dirty="0">
                <a:solidFill>
                  <a:srgbClr val="8A9BB8"/>
                </a:solidFill>
                <a:latin typeface="Calibri" pitchFamily="34" charset="0"/>
                <a:ea typeface="Calibri" pitchFamily="34" charset="-122"/>
                <a:cs typeface="Calibri" pitchFamily="34" charset="-120"/>
              </a:rPr>
              <a:t>Honest introspection — examination of conscience. What am I attached to? What would devastate me to lose? Identify when a chapter of your life has ended. Discern what must stay and what must go.</a:t>
            </a:r>
            <a:endParaRPr lang="en-US" sz="1100" dirty="0">
              <a:solidFill>
                <a:prstClr val="black"/>
              </a:solidFill>
            </a:endParaRPr>
          </a:p>
          <a:p>
            <a:pPr marL="0" indent="0" algn="l">
              <a:buNone/>
            </a:pPr>
            <a:endParaRPr lang="en-US" sz="1100" dirty="0"/>
          </a:p>
        </p:txBody>
      </p:sp>
      <p:sp>
        <p:nvSpPr>
          <p:cNvPr id="9" name="Shape 7"/>
          <p:cNvSpPr/>
          <p:nvPr/>
        </p:nvSpPr>
        <p:spPr>
          <a:xfrm>
            <a:off x="2048256" y="1371600"/>
            <a:ext cx="1554480" cy="3446584"/>
          </a:xfrm>
          <a:prstGeom prst="rect">
            <a:avLst/>
          </a:prstGeom>
          <a:solidFill>
            <a:srgbClr val="21325A"/>
          </a:solidFill>
          <a:ln/>
          <a:effectLst>
            <a:outerShdw blurRad="101600" dist="38100" dir="8100000" algn="bl" rotWithShape="0">
              <a:srgbClr val="000000">
                <a:alpha val="18000"/>
              </a:srgbClr>
            </a:outerShdw>
          </a:effectLst>
        </p:spPr>
        <p:txBody>
          <a:bodyPr/>
          <a:lstStyle/>
          <a:p>
            <a:endParaRPr lang="en-US"/>
          </a:p>
        </p:txBody>
      </p:sp>
      <p:sp>
        <p:nvSpPr>
          <p:cNvPr id="10" name="Shape 8"/>
          <p:cNvSpPr/>
          <p:nvPr/>
        </p:nvSpPr>
        <p:spPr>
          <a:xfrm>
            <a:off x="2048256" y="1371600"/>
            <a:ext cx="1554480" cy="54864"/>
          </a:xfrm>
          <a:prstGeom prst="rect">
            <a:avLst/>
          </a:prstGeom>
          <a:solidFill>
            <a:srgbClr val="C9A84C"/>
          </a:solidFill>
          <a:ln/>
        </p:spPr>
        <p:txBody>
          <a:bodyPr/>
          <a:lstStyle/>
          <a:p>
            <a:endParaRPr lang="en-US"/>
          </a:p>
        </p:txBody>
      </p:sp>
      <p:sp>
        <p:nvSpPr>
          <p:cNvPr id="11" name="Text 9"/>
          <p:cNvSpPr/>
          <p:nvPr/>
        </p:nvSpPr>
        <p:spPr>
          <a:xfrm>
            <a:off x="2048256" y="1536192"/>
            <a:ext cx="1554480" cy="457200"/>
          </a:xfrm>
          <a:prstGeom prst="rect">
            <a:avLst/>
          </a:prstGeom>
          <a:noFill/>
          <a:ln/>
        </p:spPr>
        <p:txBody>
          <a:bodyPr wrap="square" lIns="0" tIns="0" rIns="0" bIns="0" rtlCol="0" anchor="ctr"/>
          <a:lstStyle/>
          <a:p>
            <a:pPr marL="0" indent="0" algn="ctr">
              <a:buNone/>
            </a:pPr>
            <a:r>
              <a:rPr lang="en-US" sz="2200" b="1" dirty="0">
                <a:solidFill>
                  <a:srgbClr val="C9A84C"/>
                </a:solidFill>
                <a:latin typeface="Georgia" pitchFamily="34" charset="0"/>
                <a:ea typeface="Georgia" pitchFamily="34" charset="-122"/>
                <a:cs typeface="Georgia" pitchFamily="34" charset="-120"/>
              </a:rPr>
              <a:t>02</a:t>
            </a:r>
            <a:endParaRPr lang="en-US" sz="2200" dirty="0"/>
          </a:p>
        </p:txBody>
      </p:sp>
      <p:sp>
        <p:nvSpPr>
          <p:cNvPr id="12" name="Text 10"/>
          <p:cNvSpPr/>
          <p:nvPr/>
        </p:nvSpPr>
        <p:spPr>
          <a:xfrm>
            <a:off x="2139696" y="2057400"/>
            <a:ext cx="1371600" cy="5943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Prayer &amp; Connection</a:t>
            </a:r>
            <a:endParaRPr lang="en-US" sz="1200" dirty="0"/>
          </a:p>
        </p:txBody>
      </p:sp>
      <p:sp>
        <p:nvSpPr>
          <p:cNvPr id="13" name="Text 11"/>
          <p:cNvSpPr/>
          <p:nvPr/>
        </p:nvSpPr>
        <p:spPr>
          <a:xfrm>
            <a:off x="2157984" y="2651760"/>
            <a:ext cx="1335024" cy="1645920"/>
          </a:xfrm>
          <a:prstGeom prst="rect">
            <a:avLst/>
          </a:prstGeom>
          <a:noFill/>
          <a:ln/>
        </p:spPr>
        <p:txBody>
          <a:bodyPr wrap="square" rtlCol="0" anchor="ctr"/>
          <a:lstStyle/>
          <a:p>
            <a:pPr marL="0" indent="0" algn="l">
              <a:buNone/>
            </a:pPr>
            <a:r>
              <a:rPr lang="en-US" sz="1100" dirty="0">
                <a:solidFill>
                  <a:srgbClr val="8A9BB8"/>
                </a:solidFill>
                <a:latin typeface="Calibri" pitchFamily="34" charset="0"/>
                <a:ea typeface="Calibri" pitchFamily="34" charset="-122"/>
                <a:cs typeface="Calibri" pitchFamily="34" charset="-120"/>
              </a:rPr>
              <a:t>A living relationship with God reveals we lack nothing essential. The grip of attachment begins to loosen.</a:t>
            </a:r>
            <a:endParaRPr lang="en-US" sz="1100" dirty="0"/>
          </a:p>
        </p:txBody>
      </p:sp>
      <p:sp>
        <p:nvSpPr>
          <p:cNvPr id="14" name="Shape 12"/>
          <p:cNvSpPr/>
          <p:nvPr/>
        </p:nvSpPr>
        <p:spPr>
          <a:xfrm>
            <a:off x="3730752" y="1371600"/>
            <a:ext cx="1554480" cy="3446584"/>
          </a:xfrm>
          <a:prstGeom prst="rect">
            <a:avLst/>
          </a:prstGeom>
          <a:solidFill>
            <a:srgbClr val="21325A"/>
          </a:solidFill>
          <a:ln/>
          <a:effectLst>
            <a:outerShdw blurRad="101600" dist="38100" dir="8100000" algn="bl" rotWithShape="0">
              <a:srgbClr val="000000">
                <a:alpha val="18000"/>
              </a:srgbClr>
            </a:outerShdw>
          </a:effectLst>
        </p:spPr>
        <p:txBody>
          <a:bodyPr/>
          <a:lstStyle/>
          <a:p>
            <a:endParaRPr lang="en-US"/>
          </a:p>
        </p:txBody>
      </p:sp>
      <p:sp>
        <p:nvSpPr>
          <p:cNvPr id="15" name="Shape 13"/>
          <p:cNvSpPr/>
          <p:nvPr/>
        </p:nvSpPr>
        <p:spPr>
          <a:xfrm>
            <a:off x="3730752" y="1371600"/>
            <a:ext cx="1554480" cy="54864"/>
          </a:xfrm>
          <a:prstGeom prst="rect">
            <a:avLst/>
          </a:prstGeom>
          <a:solidFill>
            <a:srgbClr val="C9A84C"/>
          </a:solidFill>
          <a:ln/>
        </p:spPr>
        <p:txBody>
          <a:bodyPr/>
          <a:lstStyle/>
          <a:p>
            <a:endParaRPr lang="en-US"/>
          </a:p>
        </p:txBody>
      </p:sp>
      <p:sp>
        <p:nvSpPr>
          <p:cNvPr id="16" name="Text 14"/>
          <p:cNvSpPr/>
          <p:nvPr/>
        </p:nvSpPr>
        <p:spPr>
          <a:xfrm>
            <a:off x="3730752" y="1536192"/>
            <a:ext cx="1554480" cy="457200"/>
          </a:xfrm>
          <a:prstGeom prst="rect">
            <a:avLst/>
          </a:prstGeom>
          <a:noFill/>
          <a:ln/>
        </p:spPr>
        <p:txBody>
          <a:bodyPr wrap="square" lIns="0" tIns="0" rIns="0" bIns="0" rtlCol="0" anchor="ctr"/>
          <a:lstStyle/>
          <a:p>
            <a:pPr marL="0" indent="0" algn="ctr">
              <a:buNone/>
            </a:pPr>
            <a:r>
              <a:rPr lang="en-US" sz="2200" b="1" dirty="0">
                <a:solidFill>
                  <a:srgbClr val="C9A84C"/>
                </a:solidFill>
                <a:latin typeface="Georgia" pitchFamily="34" charset="0"/>
                <a:ea typeface="Georgia" pitchFamily="34" charset="-122"/>
                <a:cs typeface="Georgia" pitchFamily="34" charset="-120"/>
              </a:rPr>
              <a:t>03</a:t>
            </a:r>
            <a:endParaRPr lang="en-US" sz="2200" dirty="0"/>
          </a:p>
        </p:txBody>
      </p:sp>
      <p:sp>
        <p:nvSpPr>
          <p:cNvPr id="17" name="Text 15"/>
          <p:cNvSpPr/>
          <p:nvPr/>
        </p:nvSpPr>
        <p:spPr>
          <a:xfrm>
            <a:off x="3822192" y="2057400"/>
            <a:ext cx="1371600" cy="5943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Serving Others</a:t>
            </a:r>
            <a:endParaRPr lang="en-US" sz="1200" dirty="0"/>
          </a:p>
        </p:txBody>
      </p:sp>
      <p:sp>
        <p:nvSpPr>
          <p:cNvPr id="18" name="Text 16"/>
          <p:cNvSpPr/>
          <p:nvPr/>
        </p:nvSpPr>
        <p:spPr>
          <a:xfrm>
            <a:off x="3840480" y="2697480"/>
            <a:ext cx="1335024" cy="1645920"/>
          </a:xfrm>
          <a:prstGeom prst="rect">
            <a:avLst/>
          </a:prstGeom>
          <a:noFill/>
          <a:ln/>
        </p:spPr>
        <p:txBody>
          <a:bodyPr wrap="square" rtlCol="0" anchor="ctr"/>
          <a:lstStyle/>
          <a:p>
            <a:pPr marL="0" indent="0" algn="l">
              <a:buNone/>
            </a:pPr>
            <a:r>
              <a:rPr lang="en-US" sz="1100" dirty="0">
                <a:solidFill>
                  <a:srgbClr val="8A9BB8"/>
                </a:solidFill>
                <a:latin typeface="Calibri" pitchFamily="34" charset="0"/>
                <a:ea typeface="Calibri" pitchFamily="34" charset="-122"/>
                <a:cs typeface="Calibri" pitchFamily="34" charset="-120"/>
              </a:rPr>
              <a:t>Service redirects us from getting to giving. Deepest fulfillment comes from what we contribute, not possess.</a:t>
            </a:r>
            <a:endParaRPr lang="en-US" sz="1100" dirty="0"/>
          </a:p>
        </p:txBody>
      </p:sp>
      <p:sp>
        <p:nvSpPr>
          <p:cNvPr id="19" name="Shape 17"/>
          <p:cNvSpPr/>
          <p:nvPr/>
        </p:nvSpPr>
        <p:spPr>
          <a:xfrm>
            <a:off x="5413248" y="1371600"/>
            <a:ext cx="1554480" cy="3446584"/>
          </a:xfrm>
          <a:prstGeom prst="rect">
            <a:avLst/>
          </a:prstGeom>
          <a:solidFill>
            <a:srgbClr val="21325A"/>
          </a:solidFill>
          <a:ln/>
          <a:effectLst>
            <a:outerShdw blurRad="101600" dist="38100" dir="8100000" algn="bl" rotWithShape="0">
              <a:srgbClr val="000000">
                <a:alpha val="18000"/>
              </a:srgbClr>
            </a:outerShdw>
          </a:effectLst>
        </p:spPr>
        <p:txBody>
          <a:bodyPr/>
          <a:lstStyle/>
          <a:p>
            <a:endParaRPr lang="en-US"/>
          </a:p>
        </p:txBody>
      </p:sp>
      <p:sp>
        <p:nvSpPr>
          <p:cNvPr id="20" name="Shape 18"/>
          <p:cNvSpPr/>
          <p:nvPr/>
        </p:nvSpPr>
        <p:spPr>
          <a:xfrm>
            <a:off x="5413248" y="1371600"/>
            <a:ext cx="1554480" cy="54864"/>
          </a:xfrm>
          <a:prstGeom prst="rect">
            <a:avLst/>
          </a:prstGeom>
          <a:solidFill>
            <a:srgbClr val="C9A84C"/>
          </a:solidFill>
          <a:ln/>
        </p:spPr>
        <p:txBody>
          <a:bodyPr/>
          <a:lstStyle/>
          <a:p>
            <a:endParaRPr lang="en-US"/>
          </a:p>
        </p:txBody>
      </p:sp>
      <p:sp>
        <p:nvSpPr>
          <p:cNvPr id="21" name="Text 19"/>
          <p:cNvSpPr/>
          <p:nvPr/>
        </p:nvSpPr>
        <p:spPr>
          <a:xfrm>
            <a:off x="5413248" y="1536192"/>
            <a:ext cx="1554480" cy="457200"/>
          </a:xfrm>
          <a:prstGeom prst="rect">
            <a:avLst/>
          </a:prstGeom>
          <a:noFill/>
          <a:ln/>
        </p:spPr>
        <p:txBody>
          <a:bodyPr wrap="square" lIns="0" tIns="0" rIns="0" bIns="0" rtlCol="0" anchor="ctr"/>
          <a:lstStyle/>
          <a:p>
            <a:pPr marL="0" indent="0" algn="ctr">
              <a:buNone/>
            </a:pPr>
            <a:r>
              <a:rPr lang="en-US" sz="2200" b="1" dirty="0">
                <a:solidFill>
                  <a:srgbClr val="C9A84C"/>
                </a:solidFill>
                <a:latin typeface="Georgia" pitchFamily="34" charset="0"/>
                <a:ea typeface="Georgia" pitchFamily="34" charset="-122"/>
                <a:cs typeface="Georgia" pitchFamily="34" charset="-120"/>
              </a:rPr>
              <a:t>04</a:t>
            </a:r>
            <a:endParaRPr lang="en-US" sz="2200" dirty="0"/>
          </a:p>
        </p:txBody>
      </p:sp>
      <p:sp>
        <p:nvSpPr>
          <p:cNvPr id="22" name="Text 20"/>
          <p:cNvSpPr/>
          <p:nvPr/>
        </p:nvSpPr>
        <p:spPr>
          <a:xfrm>
            <a:off x="5504688" y="2057400"/>
            <a:ext cx="1371600" cy="5943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Accept Impermanence</a:t>
            </a:r>
            <a:endParaRPr lang="en-US" sz="1200" dirty="0"/>
          </a:p>
        </p:txBody>
      </p:sp>
      <p:sp>
        <p:nvSpPr>
          <p:cNvPr id="23" name="Text 21"/>
          <p:cNvSpPr/>
          <p:nvPr/>
        </p:nvSpPr>
        <p:spPr>
          <a:xfrm>
            <a:off x="5522976" y="2697480"/>
            <a:ext cx="1335024" cy="1645920"/>
          </a:xfrm>
          <a:prstGeom prst="rect">
            <a:avLst/>
          </a:prstGeom>
          <a:noFill/>
          <a:ln/>
        </p:spPr>
        <p:txBody>
          <a:bodyPr wrap="square" rtlCol="0" anchor="ctr"/>
          <a:lstStyle/>
          <a:p>
            <a:pPr marL="0" indent="0" algn="l">
              <a:buNone/>
            </a:pPr>
            <a:r>
              <a:rPr lang="en-US" sz="1100" dirty="0">
                <a:solidFill>
                  <a:srgbClr val="8A9BB8"/>
                </a:solidFill>
                <a:latin typeface="Calibri" pitchFamily="34" charset="0"/>
                <a:ea typeface="Calibri" pitchFamily="34" charset="-122"/>
                <a:cs typeface="Calibri" pitchFamily="34" charset="-120"/>
              </a:rPr>
              <a:t>Everything changes, fades, and ends. Accepting this realistically frees us from desperately clinging.</a:t>
            </a:r>
            <a:endParaRPr lang="en-US" sz="1100" dirty="0"/>
          </a:p>
        </p:txBody>
      </p:sp>
      <p:sp>
        <p:nvSpPr>
          <p:cNvPr id="24" name="Shape 22"/>
          <p:cNvSpPr/>
          <p:nvPr/>
        </p:nvSpPr>
        <p:spPr>
          <a:xfrm>
            <a:off x="7095744" y="1371600"/>
            <a:ext cx="1554480" cy="3446584"/>
          </a:xfrm>
          <a:prstGeom prst="rect">
            <a:avLst/>
          </a:prstGeom>
          <a:solidFill>
            <a:srgbClr val="21325A"/>
          </a:solidFill>
          <a:ln/>
          <a:effectLst>
            <a:outerShdw blurRad="101600" dist="38100" dir="8100000" algn="bl" rotWithShape="0">
              <a:srgbClr val="000000">
                <a:alpha val="18000"/>
              </a:srgbClr>
            </a:outerShdw>
          </a:effectLst>
        </p:spPr>
        <p:txBody>
          <a:bodyPr/>
          <a:lstStyle/>
          <a:p>
            <a:endParaRPr lang="en-US"/>
          </a:p>
        </p:txBody>
      </p:sp>
      <p:sp>
        <p:nvSpPr>
          <p:cNvPr id="25" name="Shape 23"/>
          <p:cNvSpPr/>
          <p:nvPr/>
        </p:nvSpPr>
        <p:spPr>
          <a:xfrm>
            <a:off x="7095744" y="1371600"/>
            <a:ext cx="1554480" cy="54864"/>
          </a:xfrm>
          <a:prstGeom prst="rect">
            <a:avLst/>
          </a:prstGeom>
          <a:solidFill>
            <a:srgbClr val="C9A84C"/>
          </a:solidFill>
          <a:ln/>
        </p:spPr>
        <p:txBody>
          <a:bodyPr/>
          <a:lstStyle/>
          <a:p>
            <a:endParaRPr lang="en-US"/>
          </a:p>
        </p:txBody>
      </p:sp>
      <p:sp>
        <p:nvSpPr>
          <p:cNvPr id="26" name="Text 24"/>
          <p:cNvSpPr/>
          <p:nvPr/>
        </p:nvSpPr>
        <p:spPr>
          <a:xfrm>
            <a:off x="7095744" y="1536192"/>
            <a:ext cx="1554480" cy="457200"/>
          </a:xfrm>
          <a:prstGeom prst="rect">
            <a:avLst/>
          </a:prstGeom>
          <a:noFill/>
          <a:ln/>
        </p:spPr>
        <p:txBody>
          <a:bodyPr wrap="square" lIns="0" tIns="0" rIns="0" bIns="0" rtlCol="0" anchor="ctr"/>
          <a:lstStyle/>
          <a:p>
            <a:pPr marL="0" indent="0" algn="ctr">
              <a:buNone/>
            </a:pPr>
            <a:r>
              <a:rPr lang="en-US" sz="2200" b="1" dirty="0">
                <a:solidFill>
                  <a:srgbClr val="C9A84C"/>
                </a:solidFill>
                <a:latin typeface="Georgia" pitchFamily="34" charset="0"/>
                <a:ea typeface="Georgia" pitchFamily="34" charset="-122"/>
                <a:cs typeface="Georgia" pitchFamily="34" charset="-120"/>
              </a:rPr>
              <a:t>05</a:t>
            </a:r>
            <a:endParaRPr lang="en-US" sz="2200" dirty="0"/>
          </a:p>
        </p:txBody>
      </p:sp>
      <p:sp>
        <p:nvSpPr>
          <p:cNvPr id="27" name="Text 25"/>
          <p:cNvSpPr/>
          <p:nvPr/>
        </p:nvSpPr>
        <p:spPr>
          <a:xfrm>
            <a:off x="7187184" y="2057400"/>
            <a:ext cx="1371600" cy="5943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Practice Gratitude</a:t>
            </a:r>
            <a:endParaRPr lang="en-US" sz="1200" dirty="0"/>
          </a:p>
        </p:txBody>
      </p:sp>
      <p:sp>
        <p:nvSpPr>
          <p:cNvPr id="28" name="Text 26"/>
          <p:cNvSpPr/>
          <p:nvPr/>
        </p:nvSpPr>
        <p:spPr>
          <a:xfrm>
            <a:off x="7205472" y="2697480"/>
            <a:ext cx="1335024" cy="1645920"/>
          </a:xfrm>
          <a:prstGeom prst="rect">
            <a:avLst/>
          </a:prstGeom>
          <a:noFill/>
          <a:ln/>
        </p:spPr>
        <p:txBody>
          <a:bodyPr wrap="square" rtlCol="0" anchor="ctr"/>
          <a:lstStyle/>
          <a:p>
            <a:pPr marL="0" indent="0" algn="l">
              <a:buNone/>
            </a:pPr>
            <a:r>
              <a:rPr lang="en-US" sz="1100" dirty="0">
                <a:solidFill>
                  <a:srgbClr val="8A9BB8"/>
                </a:solidFill>
                <a:latin typeface="Calibri" pitchFamily="34" charset="0"/>
                <a:ea typeface="Calibri" pitchFamily="34" charset="-122"/>
                <a:cs typeface="Calibri" pitchFamily="34" charset="-120"/>
              </a:rPr>
              <a:t>Gratitude says: "How fortunate I was to have had this." It transforms every gift — even temporary ones.</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TotalTime>
  <Words>1762</Words>
  <Application>Microsoft Office PowerPoint</Application>
  <PresentationFormat>Apresentação na tela (16:9)</PresentationFormat>
  <Paragraphs>207</Paragraphs>
  <Slides>17</Slides>
  <Notes>17</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17</vt:i4>
      </vt:variant>
    </vt:vector>
  </HeadingPairs>
  <TitlesOfParts>
    <vt:vector size="21" baseType="lpstr">
      <vt:lpstr>Arial</vt:lpstr>
      <vt:lpstr>Calibri</vt:lpstr>
      <vt:lpstr>Georgia</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Detachment – A Spiritist Lecture</dc:title>
  <dc:subject>PptxGenJS Presentation</dc:subject>
  <dc:creator>PptxGenJS</dc:creator>
  <cp:lastModifiedBy>Andreia Vargas</cp:lastModifiedBy>
  <cp:revision>15</cp:revision>
  <cp:lastPrinted>2026-05-27T23:59:05Z</cp:lastPrinted>
  <dcterms:created xsi:type="dcterms:W3CDTF">2026-05-27T04:09:29Z</dcterms:created>
  <dcterms:modified xsi:type="dcterms:W3CDTF">2026-05-28T01:23:37Z</dcterms:modified>
</cp:coreProperties>
</file>