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954" r:id="rId1"/>
  </p:sldMasterIdLst>
  <p:sldIdLst>
    <p:sldId id="278" r:id="rId2"/>
    <p:sldId id="293" r:id="rId3"/>
    <p:sldId id="286" r:id="rId4"/>
    <p:sldId id="280" r:id="rId5"/>
    <p:sldId id="282" r:id="rId6"/>
    <p:sldId id="284" r:id="rId7"/>
    <p:sldId id="283" r:id="rId8"/>
    <p:sldId id="285" r:id="rId9"/>
    <p:sldId id="287" r:id="rId10"/>
    <p:sldId id="288" r:id="rId11"/>
    <p:sldId id="289" r:id="rId12"/>
    <p:sldId id="291" r:id="rId13"/>
    <p:sldId id="290" r:id="rId14"/>
    <p:sldId id="292" r:id="rId15"/>
  </p:sldIdLst>
  <p:sldSz cx="9144000" cy="6858000" type="screen4x3"/>
  <p:notesSz cx="7099300" cy="93853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BB1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8EC20E35-A176-4012-BC5E-935CFFF8708E}" styleName="Estilo Mé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78" d="100"/>
          <a:sy n="78" d="100"/>
        </p:scale>
        <p:origin x="614" y="6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pt-BR"/>
              <a:t>Clique para editar o título Mestre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204562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560824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pt-BR"/>
              <a:t>Clique para editar o título Mestre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774462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pt-BR"/>
              <a:t>Clique para editar o título Mestre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pt-BR"/>
              <a:t>Clique para editar os estilos de texto Mestres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6849506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62009189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na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9116095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unas de Image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pt-BR"/>
              <a:t>Clique para editar o título Mestre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314896214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nchorCtr="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5806099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pt-BR"/>
              <a:t>Clique para editar o título Mestre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679428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7537164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Clique para editar os estilos de texto Mestres</a:t>
            </a:r>
          </a:p>
        </p:txBody>
      </p:sp>
      <p:sp>
        <p:nvSpPr>
          <p:cNvPr id="4" name="Date Placeholder 3"/>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245507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6415283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5BCAD085-E8A6-8845-BD4E-CB4CCA059FC4}" type="datetimeFigureOut">
              <a:rPr lang="en-US" smtClean="0"/>
              <a:t>2/18/2026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30516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7" name="Date Placeholder 2"/>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1174431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4529151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pt-BR"/>
              <a:t>Clique para editar o título Mestre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7"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6900964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Clique para editar os estilos de texto Mestres</a:t>
            </a:r>
          </a:p>
        </p:txBody>
      </p:sp>
      <p:sp>
        <p:nvSpPr>
          <p:cNvPr id="5" name="Date Placeholder 4"/>
          <p:cNvSpPr>
            <a:spLocks noGrp="1"/>
          </p:cNvSpPr>
          <p:nvPr>
            <p:ph type="dt" sz="half" idx="10"/>
          </p:nvPr>
        </p:nvSpPr>
        <p:spPr/>
        <p:txBody>
          <a:bodyPr/>
          <a:lstStyle/>
          <a:p>
            <a:fld id="{5BCAD085-E8A6-8845-BD4E-CB4CCA059FC4}" type="datetimeFigureOut">
              <a:rPr lang="en-US" smtClean="0"/>
              <a:t>2/18/2026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‹nº›</a:t>
            </a:fld>
            <a:endParaRPr lang="en-US"/>
          </a:p>
        </p:txBody>
      </p:sp>
    </p:spTree>
    <p:extLst>
      <p:ext uri="{BB962C8B-B14F-4D97-AF65-F5344CB8AC3E}">
        <p14:creationId xmlns:p14="http://schemas.microsoft.com/office/powerpoint/2010/main" val="21012478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pt-BR"/>
              <a:t>Clique para editar o título Mestre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5BCAD085-E8A6-8845-BD4E-CB4CCA059FC4}" type="datetimeFigureOut">
              <a:rPr lang="en-US" smtClean="0"/>
              <a:t>2/18/2026</a:t>
            </a:fld>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C1FF6DA9-008F-8B48-92A6-B652298478BF}" type="slidenum">
              <a:rPr lang="en-US" smtClean="0"/>
              <a:t>‹nº›</a:t>
            </a:fld>
            <a:endParaRPr lang="en-US"/>
          </a:p>
        </p:txBody>
      </p:sp>
    </p:spTree>
    <p:extLst>
      <p:ext uri="{BB962C8B-B14F-4D97-AF65-F5344CB8AC3E}">
        <p14:creationId xmlns:p14="http://schemas.microsoft.com/office/powerpoint/2010/main" val="223983272"/>
      </p:ext>
    </p:extLst>
  </p:cSld>
  <p:clrMap bg1="dk1" tx1="lt1" bg2="dk2" tx2="lt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Lst>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a:extLst>
            <a:ext uri="{FF2B5EF4-FFF2-40B4-BE49-F238E27FC236}">
              <a16:creationId xmlns:a16="http://schemas.microsoft.com/office/drawing/2014/main" id="{50B9FBF5-6504-9E73-0CA3-105D9C55E810}"/>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23E8915-D2AA-4327-A45A-972C3CA957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8" name="Rectangle 17">
            <a:extLst>
              <a:ext uri="{FF2B5EF4-FFF2-40B4-BE49-F238E27FC236}">
                <a16:creationId xmlns:a16="http://schemas.microsoft.com/office/drawing/2014/main" id="{8302FC3C-9804-4950-B721-5FD704BA60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0" y="0"/>
            <a:ext cx="9141714" cy="6858000"/>
          </a:xfrm>
          <a:prstGeom prst="rect">
            <a:avLst/>
          </a:prstGeom>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6B9695BD-ECF6-49CA-8877-8C493193C6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1" y="1828800"/>
            <a:ext cx="0" cy="3200400"/>
          </a:xfrm>
          <a:prstGeom prst="line">
            <a:avLst/>
          </a:prstGeom>
          <a:ln w="19050">
            <a:solidFill>
              <a:schemeClr val="bg2">
                <a:lumMod val="60000"/>
                <a:lumOff val="40000"/>
              </a:schemeClr>
            </a:solidFill>
          </a:ln>
        </p:spPr>
        <p:style>
          <a:lnRef idx="1">
            <a:schemeClr val="accent1"/>
          </a:lnRef>
          <a:fillRef idx="0">
            <a:schemeClr val="accent1"/>
          </a:fillRef>
          <a:effectRef idx="0">
            <a:schemeClr val="accent1"/>
          </a:effectRef>
          <a:fontRef idx="minor">
            <a:schemeClr val="tx1"/>
          </a:fontRef>
        </p:style>
      </p:cxnSp>
      <p:pic>
        <p:nvPicPr>
          <p:cNvPr id="22" name="Picture 21">
            <a:extLst>
              <a:ext uri="{FF2B5EF4-FFF2-40B4-BE49-F238E27FC236}">
                <a16:creationId xmlns:a16="http://schemas.microsoft.com/office/drawing/2014/main" id="{3BC6EBB2-9BDC-4075-BA6B-43A9FBF9C8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b="23320"/>
          <a:stretch/>
        </p:blipFill>
        <p:spPr>
          <a:xfrm>
            <a:off x="6454408" y="6228080"/>
            <a:ext cx="745301" cy="762000"/>
          </a:xfrm>
          <a:prstGeom prst="rect">
            <a:avLst/>
          </a:prstGeom>
        </p:spPr>
      </p:pic>
      <p:sp>
        <p:nvSpPr>
          <p:cNvPr id="29" name="Freeform 5">
            <a:extLst>
              <a:ext uri="{FF2B5EF4-FFF2-40B4-BE49-F238E27FC236}">
                <a16:creationId xmlns:a16="http://schemas.microsoft.com/office/drawing/2014/main" id="{F3798573-F27B-47EB-8EA4-7EE34954C2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
          <a:xfrm>
            <a:off x="-1191" y="0"/>
            <a:ext cx="9144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tx1"/>
          </a:solidFill>
          <a:ln>
            <a:noFill/>
          </a:ln>
        </p:spPr>
        <p:txBody>
          <a:bodyPr/>
          <a:lstStyle/>
          <a:p>
            <a:endParaRPr lang="pt-BR"/>
          </a:p>
        </p:txBody>
      </p:sp>
      <p:sp>
        <p:nvSpPr>
          <p:cNvPr id="2" name="Title 1">
            <a:extLst>
              <a:ext uri="{FF2B5EF4-FFF2-40B4-BE49-F238E27FC236}">
                <a16:creationId xmlns:a16="http://schemas.microsoft.com/office/drawing/2014/main" id="{5579611C-21D7-6283-A5AE-99CA21D14EE5}"/>
              </a:ext>
            </a:extLst>
          </p:cNvPr>
          <p:cNvSpPr>
            <a:spLocks noGrp="1"/>
          </p:cNvSpPr>
          <p:nvPr>
            <p:ph type="title"/>
          </p:nvPr>
        </p:nvSpPr>
        <p:spPr>
          <a:xfrm>
            <a:off x="604646" y="804672"/>
            <a:ext cx="2641019" cy="5248656"/>
          </a:xfrm>
        </p:spPr>
        <p:txBody>
          <a:bodyPr vert="horz" lIns="91440" tIns="45720" rIns="91440" bIns="45720" rtlCol="0" anchor="ctr">
            <a:normAutofit/>
          </a:bodyPr>
          <a:lstStyle/>
          <a:p>
            <a:pPr algn="ctr" defTabSz="457200"/>
            <a:r>
              <a:rPr lang="en-US" sz="3600" b="0" i="0" kern="1200" dirty="0">
                <a:solidFill>
                  <a:schemeClr val="tx2"/>
                </a:solidFill>
                <a:latin typeface="+mj-lt"/>
                <a:ea typeface="+mj-ea"/>
                <a:cs typeface="+mj-cs"/>
              </a:rPr>
              <a:t>MAKING DECISIONS</a:t>
            </a:r>
          </a:p>
        </p:txBody>
      </p:sp>
      <p:sp>
        <p:nvSpPr>
          <p:cNvPr id="4" name="CaixaDeTexto 3">
            <a:extLst>
              <a:ext uri="{FF2B5EF4-FFF2-40B4-BE49-F238E27FC236}">
                <a16:creationId xmlns:a16="http://schemas.microsoft.com/office/drawing/2014/main" id="{97E90A04-0C4E-332D-FD65-126ACD3CC478}"/>
              </a:ext>
            </a:extLst>
          </p:cNvPr>
          <p:cNvSpPr txBox="1"/>
          <p:nvPr/>
        </p:nvSpPr>
        <p:spPr>
          <a:xfrm>
            <a:off x="3731895" y="804671"/>
            <a:ext cx="4799948" cy="5248657"/>
          </a:xfrm>
          <a:prstGeom prst="rect">
            <a:avLst/>
          </a:prstGeom>
        </p:spPr>
        <p:txBody>
          <a:bodyPr vert="horz" lIns="91440" tIns="45720" rIns="91440" bIns="45720" rtlCol="0" anchor="ctr">
            <a:normAutofit/>
          </a:bodyPr>
          <a:lstStyle/>
          <a:p>
            <a:pPr>
              <a:spcBef>
                <a:spcPts val="1000"/>
              </a:spcBef>
              <a:buClr>
                <a:schemeClr val="bg2">
                  <a:lumMod val="40000"/>
                  <a:lumOff val="60000"/>
                </a:schemeClr>
              </a:buClr>
              <a:buSzPct val="80000"/>
              <a:buFont typeface="Wingdings 3" charset="2"/>
              <a:buChar char=""/>
            </a:pPr>
            <a:r>
              <a:rPr lang="en-US">
                <a:latin typeface="+mj-lt"/>
                <a:ea typeface="+mj-ea"/>
                <a:cs typeface="+mj-cs"/>
              </a:rPr>
              <a:t>Life is a succession of choices. Some appear small, others decisive, yet all participate in shaping our spiritual progress.</a:t>
            </a:r>
          </a:p>
        </p:txBody>
      </p:sp>
    </p:spTree>
    <p:extLst>
      <p:ext uri="{BB962C8B-B14F-4D97-AF65-F5344CB8AC3E}">
        <p14:creationId xmlns:p14="http://schemas.microsoft.com/office/powerpoint/2010/main" val="34599062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407F2A-F9DD-8553-13E9-AF9D6B7A23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8DB7E04-D4DE-395C-50EC-6475D6F9DA32}"/>
              </a:ext>
            </a:extLst>
          </p:cNvPr>
          <p:cNvSpPr>
            <a:spLocks noGrp="1"/>
          </p:cNvSpPr>
          <p:nvPr>
            <p:ph type="title"/>
          </p:nvPr>
        </p:nvSpPr>
        <p:spPr>
          <a:xfrm>
            <a:off x="498987" y="822908"/>
            <a:ext cx="7003026" cy="1498873"/>
          </a:xfrm>
        </p:spPr>
        <p:txBody>
          <a:bodyPr vert="horz" lIns="91440" tIns="45720" rIns="91440" bIns="45720" rtlCol="0" anchor="b">
            <a:noAutofit/>
          </a:bodyPr>
          <a:lstStyle/>
          <a:p>
            <a:pPr>
              <a:lnSpc>
                <a:spcPct val="90000"/>
              </a:lnSpc>
            </a:pPr>
            <a:r>
              <a:rPr lang="en-US" sz="4800"/>
              <a:t>Decisions Influence the Moral Atmosphere of the World</a:t>
            </a:r>
            <a:endParaRPr lang="en-US" sz="4800" dirty="0"/>
          </a:p>
        </p:txBody>
      </p:sp>
      <p:sp>
        <p:nvSpPr>
          <p:cNvPr id="4" name="CaixaDeTexto 3">
            <a:extLst>
              <a:ext uri="{FF2B5EF4-FFF2-40B4-BE49-F238E27FC236}">
                <a16:creationId xmlns:a16="http://schemas.microsoft.com/office/drawing/2014/main" id="{D2B153CF-2738-C298-4C3E-BAA2E34050DC}"/>
              </a:ext>
            </a:extLst>
          </p:cNvPr>
          <p:cNvSpPr txBox="1"/>
          <p:nvPr/>
        </p:nvSpPr>
        <p:spPr>
          <a:xfrm>
            <a:off x="403123" y="2517058"/>
            <a:ext cx="8396748" cy="4247317"/>
          </a:xfrm>
          <a:prstGeom prst="rect">
            <a:avLst/>
          </a:prstGeom>
          <a:noFill/>
        </p:spPr>
        <p:txBody>
          <a:bodyPr wrap="square">
            <a:spAutoFit/>
          </a:bodyPr>
          <a:lstStyle/>
          <a:p>
            <a:r>
              <a:rPr lang="en-US" dirty="0"/>
              <a:t>Spiritism explains that </a:t>
            </a:r>
            <a:r>
              <a:rPr lang="en-US" b="1" dirty="0"/>
              <a:t>thoughts are real forces</a:t>
            </a:r>
            <a:r>
              <a:rPr lang="en-US" dirty="0"/>
              <a:t>. Our </a:t>
            </a:r>
            <a:r>
              <a:rPr lang="en-US" b="1" dirty="0"/>
              <a:t>mental and emotional states contribute to the spiritual environment of the planet.</a:t>
            </a:r>
          </a:p>
          <a:p>
            <a:r>
              <a:rPr lang="en-US" dirty="0"/>
              <a:t>When many individuals cultivate selfishness, hatred, or intolerance, the collective atmosphere becomes heavy and troubled. But when people choose goodness, forgiveness, and solidarity, they help uplift the vibrational environment of Earth.</a:t>
            </a:r>
          </a:p>
          <a:p>
            <a:endParaRPr lang="en-US" dirty="0"/>
          </a:p>
          <a:p>
            <a:r>
              <a:rPr lang="en-US" dirty="0"/>
              <a:t>So, our </a:t>
            </a:r>
            <a:r>
              <a:rPr lang="en-US" b="1" dirty="0"/>
              <a:t>decisions are never insignificant</a:t>
            </a:r>
            <a:r>
              <a:rPr lang="en-US" dirty="0"/>
              <a:t>. </a:t>
            </a:r>
          </a:p>
          <a:p>
            <a:endParaRPr lang="en-US" dirty="0"/>
          </a:p>
          <a:p>
            <a:r>
              <a:rPr lang="en-US" dirty="0"/>
              <a:t>We participate, consciously or unconsciously, in building either:</a:t>
            </a:r>
          </a:p>
          <a:p>
            <a:pPr marL="285750" indent="-285750">
              <a:buFont typeface="Wingdings" panose="05000000000000000000" pitchFamily="2" charset="2"/>
              <a:buChar char="v"/>
            </a:pPr>
            <a:r>
              <a:rPr lang="en-US" b="1" dirty="0"/>
              <a:t>a world of harmony, or</a:t>
            </a:r>
          </a:p>
          <a:p>
            <a:pPr marL="285750" indent="-285750">
              <a:buFont typeface="Wingdings" panose="05000000000000000000" pitchFamily="2" charset="2"/>
              <a:buChar char="v"/>
            </a:pPr>
            <a:r>
              <a:rPr lang="en-US" b="1" dirty="0"/>
              <a:t>a world of conflict.</a:t>
            </a:r>
          </a:p>
          <a:p>
            <a:endParaRPr lang="pt-BR" dirty="0"/>
          </a:p>
          <a:p>
            <a:r>
              <a:rPr lang="pt-BR" b="1" dirty="0" err="1"/>
              <a:t>Ask</a:t>
            </a:r>
            <a:r>
              <a:rPr lang="pt-BR" b="1" dirty="0"/>
              <a:t> </a:t>
            </a:r>
            <a:r>
              <a:rPr lang="pt-BR" b="1" dirty="0" err="1"/>
              <a:t>yourself</a:t>
            </a:r>
            <a:r>
              <a:rPr lang="pt-BR" b="1" dirty="0"/>
              <a:t>: </a:t>
            </a:r>
            <a:r>
              <a:rPr lang="pt-BR" b="1" dirty="0" err="1"/>
              <a:t>If</a:t>
            </a:r>
            <a:r>
              <a:rPr lang="pt-BR" b="1" dirty="0"/>
              <a:t> I </a:t>
            </a:r>
            <a:r>
              <a:rPr lang="pt-BR" b="1" dirty="0" err="1"/>
              <a:t>was</a:t>
            </a:r>
            <a:r>
              <a:rPr lang="pt-BR" b="1" dirty="0"/>
              <a:t> a role model </a:t>
            </a:r>
            <a:r>
              <a:rPr lang="pt-BR" b="1" dirty="0" err="1"/>
              <a:t>of</a:t>
            </a:r>
            <a:r>
              <a:rPr lang="pt-BR" b="1" dirty="0"/>
              <a:t> </a:t>
            </a:r>
            <a:r>
              <a:rPr lang="pt-BR" b="1" dirty="0" err="1"/>
              <a:t>behavior</a:t>
            </a:r>
            <a:r>
              <a:rPr lang="pt-BR" b="1" dirty="0"/>
              <a:t> for </a:t>
            </a:r>
            <a:r>
              <a:rPr lang="pt-BR" b="1" dirty="0" err="1"/>
              <a:t>the</a:t>
            </a:r>
            <a:r>
              <a:rPr lang="pt-BR" b="1" dirty="0"/>
              <a:t> universal </a:t>
            </a:r>
            <a:r>
              <a:rPr lang="pt-BR" b="1" dirty="0" err="1"/>
              <a:t>law</a:t>
            </a:r>
            <a:r>
              <a:rPr lang="pt-BR" b="1" dirty="0"/>
              <a:t>, </a:t>
            </a:r>
            <a:r>
              <a:rPr lang="pt-BR" b="1" dirty="0" err="1"/>
              <a:t>would</a:t>
            </a:r>
            <a:r>
              <a:rPr lang="pt-BR" b="1" dirty="0"/>
              <a:t> </a:t>
            </a:r>
            <a:r>
              <a:rPr lang="pt-BR" b="1" dirty="0" err="1"/>
              <a:t>this</a:t>
            </a:r>
            <a:r>
              <a:rPr lang="pt-BR" b="1" dirty="0"/>
              <a:t> planet </a:t>
            </a:r>
            <a:r>
              <a:rPr lang="pt-BR" b="1" dirty="0" err="1"/>
              <a:t>be</a:t>
            </a:r>
            <a:r>
              <a:rPr lang="pt-BR" b="1" dirty="0"/>
              <a:t> </a:t>
            </a:r>
            <a:r>
              <a:rPr lang="pt-BR" b="1" dirty="0" err="1"/>
              <a:t>better</a:t>
            </a:r>
            <a:r>
              <a:rPr lang="pt-BR" b="1" dirty="0"/>
              <a:t>?</a:t>
            </a:r>
          </a:p>
        </p:txBody>
      </p:sp>
    </p:spTree>
    <p:extLst>
      <p:ext uri="{BB962C8B-B14F-4D97-AF65-F5344CB8AC3E}">
        <p14:creationId xmlns:p14="http://schemas.microsoft.com/office/powerpoint/2010/main" val="23422774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57CD45-836F-58AF-80FB-2334D2D7CEC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664981B-FF21-D34B-8AA4-C2977F908D70}"/>
              </a:ext>
            </a:extLst>
          </p:cNvPr>
          <p:cNvSpPr>
            <a:spLocks noGrp="1"/>
          </p:cNvSpPr>
          <p:nvPr>
            <p:ph type="title"/>
          </p:nvPr>
        </p:nvSpPr>
        <p:spPr>
          <a:xfrm>
            <a:off x="498987" y="388921"/>
            <a:ext cx="7003026" cy="1498873"/>
          </a:xfrm>
        </p:spPr>
        <p:txBody>
          <a:bodyPr vert="horz" lIns="91440" tIns="45720" rIns="91440" bIns="45720" rtlCol="0" anchor="b">
            <a:normAutofit fontScale="90000"/>
          </a:bodyPr>
          <a:lstStyle/>
          <a:p>
            <a:pPr>
              <a:lnSpc>
                <a:spcPct val="90000"/>
              </a:lnSpc>
            </a:pPr>
            <a:r>
              <a:rPr lang="en-US" sz="4800"/>
              <a:t>The Transforming Power of Good Choices</a:t>
            </a:r>
            <a:endParaRPr lang="en-US" sz="4800" dirty="0"/>
          </a:p>
        </p:txBody>
      </p:sp>
      <p:sp>
        <p:nvSpPr>
          <p:cNvPr id="4" name="CaixaDeTexto 3">
            <a:extLst>
              <a:ext uri="{FF2B5EF4-FFF2-40B4-BE49-F238E27FC236}">
                <a16:creationId xmlns:a16="http://schemas.microsoft.com/office/drawing/2014/main" id="{71300BB7-8782-FB87-1D53-769E6FB23E95}"/>
              </a:ext>
            </a:extLst>
          </p:cNvPr>
          <p:cNvSpPr txBox="1"/>
          <p:nvPr/>
        </p:nvSpPr>
        <p:spPr>
          <a:xfrm>
            <a:off x="498987" y="2394717"/>
            <a:ext cx="8300884" cy="2585323"/>
          </a:xfrm>
          <a:prstGeom prst="rect">
            <a:avLst/>
          </a:prstGeom>
          <a:noFill/>
        </p:spPr>
        <p:txBody>
          <a:bodyPr wrap="square">
            <a:spAutoFit/>
          </a:bodyPr>
          <a:lstStyle/>
          <a:p>
            <a:r>
              <a:rPr lang="en-US" dirty="0"/>
              <a:t>One enlightened decision can change a life. Many enlightened decisions can change a destiny. And </a:t>
            </a:r>
            <a:r>
              <a:rPr lang="en-US" b="1" dirty="0"/>
              <a:t>millions of enlightened decisions can change the world.</a:t>
            </a:r>
          </a:p>
          <a:p>
            <a:endParaRPr lang="en-US" dirty="0"/>
          </a:p>
          <a:p>
            <a:r>
              <a:rPr lang="en-US" dirty="0"/>
              <a:t>Spiritism reminds us that global transformation begins with </a:t>
            </a:r>
            <a:r>
              <a:rPr lang="en-US" b="1" dirty="0"/>
              <a:t>individual</a:t>
            </a:r>
            <a:r>
              <a:rPr lang="en-US" dirty="0"/>
              <a:t> </a:t>
            </a:r>
            <a:r>
              <a:rPr lang="en-US" b="1" dirty="0"/>
              <a:t>transformation</a:t>
            </a:r>
            <a:r>
              <a:rPr lang="en-US" dirty="0"/>
              <a:t>. Humanity improves when individuals improve. Therefore, whenever we </a:t>
            </a:r>
            <a:r>
              <a:rPr lang="en-US" b="1" dirty="0"/>
              <a:t>choose the good</a:t>
            </a:r>
            <a:r>
              <a:rPr lang="en-US" dirty="0"/>
              <a:t>, we </a:t>
            </a:r>
            <a:r>
              <a:rPr lang="en-US" b="1" dirty="0"/>
              <a:t>participate in God’s work of universal progress.</a:t>
            </a:r>
          </a:p>
          <a:p>
            <a:endParaRPr lang="pt-BR" dirty="0"/>
          </a:p>
        </p:txBody>
      </p:sp>
    </p:spTree>
    <p:extLst>
      <p:ext uri="{BB962C8B-B14F-4D97-AF65-F5344CB8AC3E}">
        <p14:creationId xmlns:p14="http://schemas.microsoft.com/office/powerpoint/2010/main" val="48620491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A17E67-5FF4-0B8E-29E0-F1E95C0C45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A0416F-A412-DA38-5742-F90DEE6D702A}"/>
              </a:ext>
            </a:extLst>
          </p:cNvPr>
          <p:cNvSpPr>
            <a:spLocks noGrp="1"/>
          </p:cNvSpPr>
          <p:nvPr>
            <p:ph type="title"/>
          </p:nvPr>
        </p:nvSpPr>
        <p:spPr>
          <a:xfrm>
            <a:off x="430161" y="507884"/>
            <a:ext cx="7003026" cy="816078"/>
          </a:xfrm>
        </p:spPr>
        <p:txBody>
          <a:bodyPr vert="horz" lIns="91440" tIns="45720" rIns="91440" bIns="45720" rtlCol="0" anchor="b">
            <a:normAutofit/>
          </a:bodyPr>
          <a:lstStyle/>
          <a:p>
            <a:pPr>
              <a:lnSpc>
                <a:spcPct val="90000"/>
              </a:lnSpc>
            </a:pPr>
            <a:r>
              <a:rPr lang="en-US" sz="4800"/>
              <a:t>Jesus Teachings</a:t>
            </a:r>
            <a:endParaRPr lang="en-US" sz="4800" dirty="0"/>
          </a:p>
        </p:txBody>
      </p:sp>
      <p:sp>
        <p:nvSpPr>
          <p:cNvPr id="4" name="CaixaDeTexto 3">
            <a:extLst>
              <a:ext uri="{FF2B5EF4-FFF2-40B4-BE49-F238E27FC236}">
                <a16:creationId xmlns:a16="http://schemas.microsoft.com/office/drawing/2014/main" id="{5F8B0856-407A-DAC4-401E-C9F8EC4360CC}"/>
              </a:ext>
            </a:extLst>
          </p:cNvPr>
          <p:cNvSpPr txBox="1"/>
          <p:nvPr/>
        </p:nvSpPr>
        <p:spPr>
          <a:xfrm>
            <a:off x="498987" y="1490148"/>
            <a:ext cx="8300884" cy="4524315"/>
          </a:xfrm>
          <a:prstGeom prst="rect">
            <a:avLst/>
          </a:prstGeom>
          <a:noFill/>
        </p:spPr>
        <p:txBody>
          <a:bodyPr wrap="square">
            <a:spAutoFit/>
          </a:bodyPr>
          <a:lstStyle/>
          <a:p>
            <a:r>
              <a:rPr lang="en-US" dirty="0"/>
              <a:t>Jesus teachings are not only to admire, but to put in practice in our every day lives. His lessons show that every decision—no matter how small—is an opportunity to practice love, humility, and charity.</a:t>
            </a:r>
          </a:p>
          <a:p>
            <a:endParaRPr lang="en-US" dirty="0"/>
          </a:p>
          <a:p>
            <a:r>
              <a:rPr lang="en-US" dirty="0"/>
              <a:t>So, when facing a choice, we can ask a simple Spiritist question:</a:t>
            </a:r>
          </a:p>
          <a:p>
            <a:endParaRPr lang="en-US" dirty="0"/>
          </a:p>
          <a:p>
            <a:r>
              <a:rPr lang="en-US" b="1" dirty="0"/>
              <a:t>What would Jesus’ teaching inspire me to do in this moment?</a:t>
            </a:r>
          </a:p>
          <a:p>
            <a:endParaRPr lang="en-US" dirty="0"/>
          </a:p>
          <a:p>
            <a:r>
              <a:rPr lang="en-US" dirty="0"/>
              <a:t>If we sincerely seek that answer, our decisions will gradually transform our lives, uplift those around us, and help build a more enlightened world.</a:t>
            </a:r>
          </a:p>
          <a:p>
            <a:endParaRPr lang="en-US" dirty="0"/>
          </a:p>
          <a:p>
            <a:r>
              <a:rPr lang="en-US" dirty="0"/>
              <a:t>The Gospel of Jesus is an excellent tool to guide us on how to make choices based on the moral laws.</a:t>
            </a:r>
          </a:p>
          <a:p>
            <a:endParaRPr lang="en-US" dirty="0"/>
          </a:p>
          <a:p>
            <a:endParaRPr lang="en-US" dirty="0"/>
          </a:p>
          <a:p>
            <a:endParaRPr lang="pt-BR" dirty="0"/>
          </a:p>
        </p:txBody>
      </p:sp>
    </p:spTree>
    <p:extLst>
      <p:ext uri="{BB962C8B-B14F-4D97-AF65-F5344CB8AC3E}">
        <p14:creationId xmlns:p14="http://schemas.microsoft.com/office/powerpoint/2010/main" val="257391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CB11EE-F08F-36E2-15C6-004847207988}"/>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773A74F2-7F3F-3836-3779-A5FEAA4C1DF5}"/>
              </a:ext>
            </a:extLst>
          </p:cNvPr>
          <p:cNvSpPr txBox="1"/>
          <p:nvPr/>
        </p:nvSpPr>
        <p:spPr>
          <a:xfrm>
            <a:off x="498987" y="2394717"/>
            <a:ext cx="8300884" cy="369332"/>
          </a:xfrm>
          <a:prstGeom prst="rect">
            <a:avLst/>
          </a:prstGeom>
          <a:noFill/>
        </p:spPr>
        <p:txBody>
          <a:bodyPr wrap="square">
            <a:spAutoFit/>
          </a:bodyPr>
          <a:lstStyle/>
          <a:p>
            <a:endParaRPr lang="pt-BR" dirty="0"/>
          </a:p>
        </p:txBody>
      </p:sp>
      <p:graphicFrame>
        <p:nvGraphicFramePr>
          <p:cNvPr id="28" name="Tabela 27">
            <a:extLst>
              <a:ext uri="{FF2B5EF4-FFF2-40B4-BE49-F238E27FC236}">
                <a16:creationId xmlns:a16="http://schemas.microsoft.com/office/drawing/2014/main" id="{473D9BD3-05EE-93FB-527D-360F30CDAF54}"/>
              </a:ext>
            </a:extLst>
          </p:cNvPr>
          <p:cNvGraphicFramePr>
            <a:graphicFrameLocks noGrp="1"/>
          </p:cNvGraphicFramePr>
          <p:nvPr>
            <p:extLst>
              <p:ext uri="{D42A27DB-BD31-4B8C-83A1-F6EECF244321}">
                <p14:modId xmlns:p14="http://schemas.microsoft.com/office/powerpoint/2010/main" val="530653257"/>
              </p:ext>
            </p:extLst>
          </p:nvPr>
        </p:nvGraphicFramePr>
        <p:xfrm>
          <a:off x="482600" y="1202554"/>
          <a:ext cx="8178801" cy="4452899"/>
        </p:xfrm>
        <a:graphic>
          <a:graphicData uri="http://schemas.openxmlformats.org/drawingml/2006/table">
            <a:tbl>
              <a:tblPr/>
              <a:tblGrid>
                <a:gridCol w="2025863">
                  <a:extLst>
                    <a:ext uri="{9D8B030D-6E8A-4147-A177-3AD203B41FA5}">
                      <a16:colId xmlns:a16="http://schemas.microsoft.com/office/drawing/2014/main" val="3423022124"/>
                    </a:ext>
                  </a:extLst>
                </a:gridCol>
                <a:gridCol w="1498549">
                  <a:extLst>
                    <a:ext uri="{9D8B030D-6E8A-4147-A177-3AD203B41FA5}">
                      <a16:colId xmlns:a16="http://schemas.microsoft.com/office/drawing/2014/main" val="39897313"/>
                    </a:ext>
                  </a:extLst>
                </a:gridCol>
                <a:gridCol w="1330684">
                  <a:extLst>
                    <a:ext uri="{9D8B030D-6E8A-4147-A177-3AD203B41FA5}">
                      <a16:colId xmlns:a16="http://schemas.microsoft.com/office/drawing/2014/main" val="724820271"/>
                    </a:ext>
                  </a:extLst>
                </a:gridCol>
                <a:gridCol w="1951055">
                  <a:extLst>
                    <a:ext uri="{9D8B030D-6E8A-4147-A177-3AD203B41FA5}">
                      <a16:colId xmlns:a16="http://schemas.microsoft.com/office/drawing/2014/main" val="2478942131"/>
                    </a:ext>
                  </a:extLst>
                </a:gridCol>
                <a:gridCol w="1372650">
                  <a:extLst>
                    <a:ext uri="{9D8B030D-6E8A-4147-A177-3AD203B41FA5}">
                      <a16:colId xmlns:a16="http://schemas.microsoft.com/office/drawing/2014/main" val="3739792310"/>
                    </a:ext>
                  </a:extLst>
                </a:gridCol>
              </a:tblGrid>
              <a:tr h="245569">
                <a:tc>
                  <a:txBody>
                    <a:bodyPr/>
                    <a:lstStyle/>
                    <a:p>
                      <a:pPr>
                        <a:buNone/>
                      </a:pPr>
                      <a:r>
                        <a:rPr lang="pt-BR" sz="1100" b="1"/>
                        <a:t>Chapter Theme</a:t>
                      </a:r>
                      <a:endParaRPr lang="pt-BR" sz="1100"/>
                    </a:p>
                  </a:txBody>
                  <a:tcPr marL="28367" marR="28367" marT="14183" marB="14183" anchor="ctr">
                    <a:lnL>
                      <a:noFill/>
                    </a:lnL>
                    <a:lnR>
                      <a:noFill/>
                    </a:lnR>
                    <a:lnT>
                      <a:noFill/>
                    </a:lnT>
                    <a:lnB>
                      <a:noFill/>
                    </a:lnB>
                    <a:noFill/>
                  </a:tcPr>
                </a:tc>
                <a:tc>
                  <a:txBody>
                    <a:bodyPr/>
                    <a:lstStyle/>
                    <a:p>
                      <a:pPr>
                        <a:buNone/>
                      </a:pPr>
                      <a:r>
                        <a:rPr lang="pt-BR" sz="1100" b="1"/>
                        <a:t>Teaching of Jesus</a:t>
                      </a:r>
                      <a:endParaRPr lang="pt-BR" sz="1100"/>
                    </a:p>
                  </a:txBody>
                  <a:tcPr marL="28367" marR="28367" marT="14183" marB="14183" anchor="ctr">
                    <a:lnL>
                      <a:noFill/>
                    </a:lnL>
                    <a:lnR>
                      <a:noFill/>
                    </a:lnR>
                    <a:lnT>
                      <a:noFill/>
                    </a:lnT>
                    <a:lnB>
                      <a:noFill/>
                    </a:lnB>
                    <a:noFill/>
                  </a:tcPr>
                </a:tc>
                <a:tc>
                  <a:txBody>
                    <a:bodyPr/>
                    <a:lstStyle/>
                    <a:p>
                      <a:pPr>
                        <a:buNone/>
                      </a:pPr>
                      <a:r>
                        <a:rPr lang="pt-BR" sz="1100" b="1"/>
                        <a:t>Decision Principle</a:t>
                      </a:r>
                      <a:endParaRPr lang="pt-BR" sz="1100"/>
                    </a:p>
                  </a:txBody>
                  <a:tcPr marL="28367" marR="28367" marT="14183" marB="14183" anchor="ctr">
                    <a:lnL>
                      <a:noFill/>
                    </a:lnL>
                    <a:lnR>
                      <a:noFill/>
                    </a:lnR>
                    <a:lnT>
                      <a:noFill/>
                    </a:lnT>
                    <a:lnB>
                      <a:noFill/>
                    </a:lnB>
                    <a:noFill/>
                  </a:tcPr>
                </a:tc>
                <a:tc>
                  <a:txBody>
                    <a:bodyPr/>
                    <a:lstStyle/>
                    <a:p>
                      <a:pPr>
                        <a:buNone/>
                      </a:pPr>
                      <a:r>
                        <a:rPr lang="pt-BR" sz="1100" b="1"/>
                        <a:t>Real-Life Example</a:t>
                      </a:r>
                      <a:endParaRPr lang="pt-BR" sz="1100"/>
                    </a:p>
                  </a:txBody>
                  <a:tcPr marL="28367" marR="28367" marT="14183" marB="14183" anchor="ctr">
                    <a:lnL>
                      <a:noFill/>
                    </a:lnL>
                    <a:lnR>
                      <a:noFill/>
                    </a:lnR>
                    <a:lnT>
                      <a:noFill/>
                    </a:lnT>
                    <a:lnB>
                      <a:noFill/>
                    </a:lnB>
                    <a:noFill/>
                  </a:tcPr>
                </a:tc>
                <a:tc>
                  <a:txBody>
                    <a:bodyPr/>
                    <a:lstStyle/>
                    <a:p>
                      <a:pPr>
                        <a:buNone/>
                      </a:pPr>
                      <a:r>
                        <a:rPr lang="pt-BR" sz="1100" b="1"/>
                        <a:t>Spiritual Lesson</a:t>
                      </a:r>
                      <a:endParaRPr lang="pt-BR" sz="1100"/>
                    </a:p>
                  </a:txBody>
                  <a:tcPr marL="28367" marR="28367" marT="14183" marB="14183" anchor="ctr">
                    <a:lnL>
                      <a:noFill/>
                    </a:lnL>
                    <a:lnR>
                      <a:noFill/>
                    </a:lnR>
                    <a:lnT>
                      <a:noFill/>
                    </a:lnT>
                    <a:lnB>
                      <a:noFill/>
                    </a:lnB>
                    <a:noFill/>
                  </a:tcPr>
                </a:tc>
                <a:extLst>
                  <a:ext uri="{0D108BD9-81ED-4DB2-BD59-A6C34878D82A}">
                    <a16:rowId xmlns:a16="http://schemas.microsoft.com/office/drawing/2014/main" val="753196844"/>
                  </a:ext>
                </a:extLst>
              </a:tr>
              <a:tr h="420733">
                <a:tc>
                  <a:txBody>
                    <a:bodyPr/>
                    <a:lstStyle/>
                    <a:p>
                      <a:pPr>
                        <a:buNone/>
                      </a:pPr>
                      <a:r>
                        <a:rPr lang="en-US" sz="1100" b="1"/>
                        <a:t>Chapter 5 – Blessed Are the Afflicted</a:t>
                      </a:r>
                      <a:endParaRPr lang="en-US" sz="1100"/>
                    </a:p>
                  </a:txBody>
                  <a:tcPr marL="28367" marR="28367" marT="14183" marB="14183" anchor="ctr">
                    <a:lnL>
                      <a:noFill/>
                    </a:lnL>
                    <a:lnR>
                      <a:noFill/>
                    </a:lnR>
                    <a:lnT>
                      <a:noFill/>
                    </a:lnT>
                    <a:lnB>
                      <a:noFill/>
                    </a:lnB>
                    <a:noFill/>
                  </a:tcPr>
                </a:tc>
                <a:tc>
                  <a:txBody>
                    <a:bodyPr/>
                    <a:lstStyle/>
                    <a:p>
                      <a:pPr>
                        <a:buNone/>
                      </a:pPr>
                      <a:r>
                        <a:rPr lang="pt-BR" sz="1100"/>
                        <a:t>Trials have purpose</a:t>
                      </a:r>
                    </a:p>
                  </a:txBody>
                  <a:tcPr marL="28367" marR="28367" marT="14183" marB="14183" anchor="ctr">
                    <a:lnL>
                      <a:noFill/>
                    </a:lnL>
                    <a:lnR>
                      <a:noFill/>
                    </a:lnR>
                    <a:lnT>
                      <a:noFill/>
                    </a:lnT>
                    <a:lnB>
                      <a:noFill/>
                    </a:lnB>
                    <a:noFill/>
                  </a:tcPr>
                </a:tc>
                <a:tc>
                  <a:txBody>
                    <a:bodyPr/>
                    <a:lstStyle/>
                    <a:p>
                      <a:pPr>
                        <a:buNone/>
                      </a:pPr>
                      <a:r>
                        <a:rPr lang="pt-BR" sz="1100"/>
                        <a:t>Accept with faith</a:t>
                      </a:r>
                    </a:p>
                  </a:txBody>
                  <a:tcPr marL="28367" marR="28367" marT="14183" marB="14183" anchor="ctr">
                    <a:lnL>
                      <a:noFill/>
                    </a:lnL>
                    <a:lnR>
                      <a:noFill/>
                    </a:lnR>
                    <a:lnT>
                      <a:noFill/>
                    </a:lnT>
                    <a:lnB>
                      <a:noFill/>
                    </a:lnB>
                    <a:noFill/>
                  </a:tcPr>
                </a:tc>
                <a:tc>
                  <a:txBody>
                    <a:bodyPr/>
                    <a:lstStyle/>
                    <a:p>
                      <a:pPr>
                        <a:buNone/>
                      </a:pPr>
                      <a:r>
                        <a:rPr lang="en-US" sz="1100"/>
                        <a:t>Losing a job but choosing hope instead of despair</a:t>
                      </a:r>
                    </a:p>
                  </a:txBody>
                  <a:tcPr marL="28367" marR="28367" marT="14183" marB="14183" anchor="ctr">
                    <a:lnL>
                      <a:noFill/>
                    </a:lnL>
                    <a:lnR>
                      <a:noFill/>
                    </a:lnR>
                    <a:lnT>
                      <a:noFill/>
                    </a:lnT>
                    <a:lnB>
                      <a:noFill/>
                    </a:lnB>
                    <a:noFill/>
                  </a:tcPr>
                </a:tc>
                <a:tc>
                  <a:txBody>
                    <a:bodyPr/>
                    <a:lstStyle/>
                    <a:p>
                      <a:pPr>
                        <a:buNone/>
                      </a:pPr>
                      <a:r>
                        <a:rPr lang="pt-BR" sz="1100"/>
                        <a:t>Trials educate the spirit</a:t>
                      </a:r>
                    </a:p>
                  </a:txBody>
                  <a:tcPr marL="28367" marR="28367" marT="14183" marB="14183" anchor="ctr">
                    <a:lnL>
                      <a:noFill/>
                    </a:lnL>
                    <a:lnR>
                      <a:noFill/>
                    </a:lnR>
                    <a:lnT>
                      <a:noFill/>
                    </a:lnT>
                    <a:lnB>
                      <a:noFill/>
                    </a:lnB>
                    <a:noFill/>
                  </a:tcPr>
                </a:tc>
                <a:extLst>
                  <a:ext uri="{0D108BD9-81ED-4DB2-BD59-A6C34878D82A}">
                    <a16:rowId xmlns:a16="http://schemas.microsoft.com/office/drawing/2014/main" val="3949252282"/>
                  </a:ext>
                </a:extLst>
              </a:tr>
              <a:tr h="420733">
                <a:tc>
                  <a:txBody>
                    <a:bodyPr/>
                    <a:lstStyle/>
                    <a:p>
                      <a:pPr>
                        <a:buNone/>
                      </a:pPr>
                      <a:r>
                        <a:rPr lang="en-US" sz="1100" b="1"/>
                        <a:t>Chapter 8 – Blessed Are the Pure in Heart</a:t>
                      </a:r>
                      <a:endParaRPr lang="en-US" sz="1100"/>
                    </a:p>
                  </a:txBody>
                  <a:tcPr marL="28367" marR="28367" marT="14183" marB="14183" anchor="ctr">
                    <a:lnL>
                      <a:noFill/>
                    </a:lnL>
                    <a:lnR>
                      <a:noFill/>
                    </a:lnR>
                    <a:lnT>
                      <a:noFill/>
                    </a:lnT>
                    <a:lnB>
                      <a:noFill/>
                    </a:lnB>
                    <a:noFill/>
                  </a:tcPr>
                </a:tc>
                <a:tc>
                  <a:txBody>
                    <a:bodyPr/>
                    <a:lstStyle/>
                    <a:p>
                      <a:pPr>
                        <a:buNone/>
                      </a:pPr>
                      <a:r>
                        <a:rPr lang="pt-BR" sz="1100"/>
                        <a:t>Moral purity matters</a:t>
                      </a:r>
                    </a:p>
                  </a:txBody>
                  <a:tcPr marL="28367" marR="28367" marT="14183" marB="14183" anchor="ctr">
                    <a:lnL>
                      <a:noFill/>
                    </a:lnL>
                    <a:lnR>
                      <a:noFill/>
                    </a:lnR>
                    <a:lnT>
                      <a:noFill/>
                    </a:lnT>
                    <a:lnB>
                      <a:noFill/>
                    </a:lnB>
                    <a:noFill/>
                  </a:tcPr>
                </a:tc>
                <a:tc>
                  <a:txBody>
                    <a:bodyPr/>
                    <a:lstStyle/>
                    <a:p>
                      <a:pPr>
                        <a:buNone/>
                      </a:pPr>
                      <a:r>
                        <a:rPr lang="pt-BR" sz="1100"/>
                        <a:t>Choose sincerity</a:t>
                      </a:r>
                    </a:p>
                  </a:txBody>
                  <a:tcPr marL="28367" marR="28367" marT="14183" marB="14183" anchor="ctr">
                    <a:lnL>
                      <a:noFill/>
                    </a:lnL>
                    <a:lnR>
                      <a:noFill/>
                    </a:lnR>
                    <a:lnT>
                      <a:noFill/>
                    </a:lnT>
                    <a:lnB>
                      <a:noFill/>
                    </a:lnB>
                    <a:noFill/>
                  </a:tcPr>
                </a:tc>
                <a:tc>
                  <a:txBody>
                    <a:bodyPr/>
                    <a:lstStyle/>
                    <a:p>
                      <a:pPr>
                        <a:buNone/>
                      </a:pPr>
                      <a:r>
                        <a:rPr lang="en-US" sz="1100"/>
                        <a:t>Admitting a mistake instead of lying</a:t>
                      </a:r>
                    </a:p>
                  </a:txBody>
                  <a:tcPr marL="28367" marR="28367" marT="14183" marB="14183" anchor="ctr">
                    <a:lnL>
                      <a:noFill/>
                    </a:lnL>
                    <a:lnR>
                      <a:noFill/>
                    </a:lnR>
                    <a:lnT>
                      <a:noFill/>
                    </a:lnT>
                    <a:lnB>
                      <a:noFill/>
                    </a:lnB>
                    <a:noFill/>
                  </a:tcPr>
                </a:tc>
                <a:tc>
                  <a:txBody>
                    <a:bodyPr/>
                    <a:lstStyle/>
                    <a:p>
                      <a:pPr>
                        <a:buNone/>
                      </a:pPr>
                      <a:r>
                        <a:rPr lang="pt-BR" sz="1100"/>
                        <a:t>Honesty frees the conscience</a:t>
                      </a:r>
                    </a:p>
                  </a:txBody>
                  <a:tcPr marL="28367" marR="28367" marT="14183" marB="14183" anchor="ctr">
                    <a:lnL>
                      <a:noFill/>
                    </a:lnL>
                    <a:lnR>
                      <a:noFill/>
                    </a:lnR>
                    <a:lnT>
                      <a:noFill/>
                    </a:lnT>
                    <a:lnB>
                      <a:noFill/>
                    </a:lnB>
                    <a:noFill/>
                  </a:tcPr>
                </a:tc>
                <a:extLst>
                  <a:ext uri="{0D108BD9-81ED-4DB2-BD59-A6C34878D82A}">
                    <a16:rowId xmlns:a16="http://schemas.microsoft.com/office/drawing/2014/main" val="2279894463"/>
                  </a:ext>
                </a:extLst>
              </a:tr>
              <a:tr h="420733">
                <a:tc>
                  <a:txBody>
                    <a:bodyPr/>
                    <a:lstStyle/>
                    <a:p>
                      <a:pPr>
                        <a:buNone/>
                      </a:pPr>
                      <a:r>
                        <a:rPr lang="en-US" sz="1100" b="1"/>
                        <a:t>Chapter 9 – Blessed Are the Meek</a:t>
                      </a:r>
                      <a:endParaRPr lang="en-US" sz="1100"/>
                    </a:p>
                  </a:txBody>
                  <a:tcPr marL="28367" marR="28367" marT="14183" marB="14183" anchor="ctr">
                    <a:lnL>
                      <a:noFill/>
                    </a:lnL>
                    <a:lnR>
                      <a:noFill/>
                    </a:lnR>
                    <a:lnT>
                      <a:noFill/>
                    </a:lnT>
                    <a:lnB>
                      <a:noFill/>
                    </a:lnB>
                    <a:noFill/>
                  </a:tcPr>
                </a:tc>
                <a:tc>
                  <a:txBody>
                    <a:bodyPr/>
                    <a:lstStyle/>
                    <a:p>
                      <a:pPr>
                        <a:buNone/>
                      </a:pPr>
                      <a:r>
                        <a:rPr lang="pt-BR" sz="1100"/>
                        <a:t>Gentleness is strength</a:t>
                      </a:r>
                    </a:p>
                  </a:txBody>
                  <a:tcPr marL="28367" marR="28367" marT="14183" marB="14183" anchor="ctr">
                    <a:lnL>
                      <a:noFill/>
                    </a:lnL>
                    <a:lnR>
                      <a:noFill/>
                    </a:lnR>
                    <a:lnT>
                      <a:noFill/>
                    </a:lnT>
                    <a:lnB>
                      <a:noFill/>
                    </a:lnB>
                    <a:noFill/>
                  </a:tcPr>
                </a:tc>
                <a:tc>
                  <a:txBody>
                    <a:bodyPr/>
                    <a:lstStyle/>
                    <a:p>
                      <a:pPr>
                        <a:buNone/>
                      </a:pPr>
                      <a:r>
                        <a:rPr lang="pt-BR" sz="1100"/>
                        <a:t>Choose calmness</a:t>
                      </a:r>
                    </a:p>
                  </a:txBody>
                  <a:tcPr marL="28367" marR="28367" marT="14183" marB="14183" anchor="ctr">
                    <a:lnL>
                      <a:noFill/>
                    </a:lnL>
                    <a:lnR>
                      <a:noFill/>
                    </a:lnR>
                    <a:lnT>
                      <a:noFill/>
                    </a:lnT>
                    <a:lnB>
                      <a:noFill/>
                    </a:lnB>
                    <a:noFill/>
                  </a:tcPr>
                </a:tc>
                <a:tc>
                  <a:txBody>
                    <a:bodyPr/>
                    <a:lstStyle/>
                    <a:p>
                      <a:pPr>
                        <a:buNone/>
                      </a:pPr>
                      <a:r>
                        <a:rPr lang="pt-BR" sz="1100"/>
                        <a:t>Responding peacefully to criticism</a:t>
                      </a:r>
                    </a:p>
                  </a:txBody>
                  <a:tcPr marL="28367" marR="28367" marT="14183" marB="14183" anchor="ctr">
                    <a:lnL>
                      <a:noFill/>
                    </a:lnL>
                    <a:lnR>
                      <a:noFill/>
                    </a:lnR>
                    <a:lnT>
                      <a:noFill/>
                    </a:lnT>
                    <a:lnB>
                      <a:noFill/>
                    </a:lnB>
                    <a:noFill/>
                  </a:tcPr>
                </a:tc>
                <a:tc>
                  <a:txBody>
                    <a:bodyPr/>
                    <a:lstStyle/>
                    <a:p>
                      <a:pPr>
                        <a:buNone/>
                      </a:pPr>
                      <a:r>
                        <a:rPr lang="pt-BR" sz="1100"/>
                        <a:t>Peace disarms conflict</a:t>
                      </a:r>
                    </a:p>
                  </a:txBody>
                  <a:tcPr marL="28367" marR="28367" marT="14183" marB="14183" anchor="ctr">
                    <a:lnL>
                      <a:noFill/>
                    </a:lnL>
                    <a:lnR>
                      <a:noFill/>
                    </a:lnR>
                    <a:lnT>
                      <a:noFill/>
                    </a:lnT>
                    <a:lnB>
                      <a:noFill/>
                    </a:lnB>
                    <a:noFill/>
                  </a:tcPr>
                </a:tc>
                <a:extLst>
                  <a:ext uri="{0D108BD9-81ED-4DB2-BD59-A6C34878D82A}">
                    <a16:rowId xmlns:a16="http://schemas.microsoft.com/office/drawing/2014/main" val="1683378148"/>
                  </a:ext>
                </a:extLst>
              </a:tr>
              <a:tr h="420733">
                <a:tc>
                  <a:txBody>
                    <a:bodyPr/>
                    <a:lstStyle/>
                    <a:p>
                      <a:pPr>
                        <a:buNone/>
                      </a:pPr>
                      <a:r>
                        <a:rPr lang="en-US" sz="1100" b="1"/>
                        <a:t>Chapter 10 – Blessed Are the Merciful</a:t>
                      </a:r>
                      <a:endParaRPr lang="en-US" sz="1100"/>
                    </a:p>
                  </a:txBody>
                  <a:tcPr marL="28367" marR="28367" marT="14183" marB="14183" anchor="ctr">
                    <a:lnL>
                      <a:noFill/>
                    </a:lnL>
                    <a:lnR>
                      <a:noFill/>
                    </a:lnR>
                    <a:lnT>
                      <a:noFill/>
                    </a:lnT>
                    <a:lnB>
                      <a:noFill/>
                    </a:lnB>
                    <a:noFill/>
                  </a:tcPr>
                </a:tc>
                <a:tc>
                  <a:txBody>
                    <a:bodyPr/>
                    <a:lstStyle/>
                    <a:p>
                      <a:pPr>
                        <a:buNone/>
                      </a:pPr>
                      <a:r>
                        <a:rPr lang="pt-BR" sz="1100"/>
                        <a:t>Forgive offenses</a:t>
                      </a:r>
                    </a:p>
                  </a:txBody>
                  <a:tcPr marL="28367" marR="28367" marT="14183" marB="14183" anchor="ctr">
                    <a:lnL>
                      <a:noFill/>
                    </a:lnL>
                    <a:lnR>
                      <a:noFill/>
                    </a:lnR>
                    <a:lnT>
                      <a:noFill/>
                    </a:lnT>
                    <a:lnB>
                      <a:noFill/>
                    </a:lnB>
                    <a:noFill/>
                  </a:tcPr>
                </a:tc>
                <a:tc>
                  <a:txBody>
                    <a:bodyPr/>
                    <a:lstStyle/>
                    <a:p>
                      <a:pPr>
                        <a:buNone/>
                      </a:pPr>
                      <a:r>
                        <a:rPr lang="pt-BR" sz="1100"/>
                        <a:t>Choose forgiveness</a:t>
                      </a:r>
                    </a:p>
                  </a:txBody>
                  <a:tcPr marL="28367" marR="28367" marT="14183" marB="14183" anchor="ctr">
                    <a:lnL>
                      <a:noFill/>
                    </a:lnL>
                    <a:lnR>
                      <a:noFill/>
                    </a:lnR>
                    <a:lnT>
                      <a:noFill/>
                    </a:lnT>
                    <a:lnB>
                      <a:noFill/>
                    </a:lnB>
                    <a:noFill/>
                  </a:tcPr>
                </a:tc>
                <a:tc>
                  <a:txBody>
                    <a:bodyPr/>
                    <a:lstStyle/>
                    <a:p>
                      <a:pPr>
                        <a:buNone/>
                      </a:pPr>
                      <a:r>
                        <a:rPr lang="pt-BR" sz="1100"/>
                        <a:t>Letting go of resentment</a:t>
                      </a:r>
                    </a:p>
                  </a:txBody>
                  <a:tcPr marL="28367" marR="28367" marT="14183" marB="14183" anchor="ctr">
                    <a:lnL>
                      <a:noFill/>
                    </a:lnL>
                    <a:lnR>
                      <a:noFill/>
                    </a:lnR>
                    <a:lnT>
                      <a:noFill/>
                    </a:lnT>
                    <a:lnB>
                      <a:noFill/>
                    </a:lnB>
                    <a:noFill/>
                  </a:tcPr>
                </a:tc>
                <a:tc>
                  <a:txBody>
                    <a:bodyPr/>
                    <a:lstStyle/>
                    <a:p>
                      <a:pPr>
                        <a:buNone/>
                      </a:pPr>
                      <a:r>
                        <a:rPr lang="pt-BR" sz="1100"/>
                        <a:t>Forgiveness liberates the soul</a:t>
                      </a:r>
                    </a:p>
                  </a:txBody>
                  <a:tcPr marL="28367" marR="28367" marT="14183" marB="14183" anchor="ctr">
                    <a:lnL>
                      <a:noFill/>
                    </a:lnL>
                    <a:lnR>
                      <a:noFill/>
                    </a:lnR>
                    <a:lnT>
                      <a:noFill/>
                    </a:lnT>
                    <a:lnB>
                      <a:noFill/>
                    </a:lnB>
                    <a:noFill/>
                  </a:tcPr>
                </a:tc>
                <a:extLst>
                  <a:ext uri="{0D108BD9-81ED-4DB2-BD59-A6C34878D82A}">
                    <a16:rowId xmlns:a16="http://schemas.microsoft.com/office/drawing/2014/main" val="1112756873"/>
                  </a:ext>
                </a:extLst>
              </a:tr>
              <a:tr h="420733">
                <a:tc>
                  <a:txBody>
                    <a:bodyPr/>
                    <a:lstStyle/>
                    <a:p>
                      <a:pPr>
                        <a:buNone/>
                      </a:pPr>
                      <a:r>
                        <a:rPr lang="en-US" sz="1100" b="1"/>
                        <a:t>Chapter 11 – Love Your Neighbor</a:t>
                      </a:r>
                      <a:endParaRPr lang="en-US" sz="1100"/>
                    </a:p>
                  </a:txBody>
                  <a:tcPr marL="28367" marR="28367" marT="14183" marB="14183" anchor="ctr">
                    <a:lnL>
                      <a:noFill/>
                    </a:lnL>
                    <a:lnR>
                      <a:noFill/>
                    </a:lnR>
                    <a:lnT>
                      <a:noFill/>
                    </a:lnT>
                    <a:lnB>
                      <a:noFill/>
                    </a:lnB>
                    <a:noFill/>
                  </a:tcPr>
                </a:tc>
                <a:tc>
                  <a:txBody>
                    <a:bodyPr/>
                    <a:lstStyle/>
                    <a:p>
                      <a:pPr>
                        <a:buNone/>
                      </a:pPr>
                      <a:r>
                        <a:rPr lang="en-US" sz="1100"/>
                        <a:t>Charity is the highest law</a:t>
                      </a:r>
                    </a:p>
                  </a:txBody>
                  <a:tcPr marL="28367" marR="28367" marT="14183" marB="14183" anchor="ctr">
                    <a:lnL>
                      <a:noFill/>
                    </a:lnL>
                    <a:lnR>
                      <a:noFill/>
                    </a:lnR>
                    <a:lnT>
                      <a:noFill/>
                    </a:lnT>
                    <a:lnB>
                      <a:noFill/>
                    </a:lnB>
                    <a:noFill/>
                  </a:tcPr>
                </a:tc>
                <a:tc>
                  <a:txBody>
                    <a:bodyPr/>
                    <a:lstStyle/>
                    <a:p>
                      <a:pPr>
                        <a:buNone/>
                      </a:pPr>
                      <a:r>
                        <a:rPr lang="pt-BR" sz="1100"/>
                        <a:t>Choose kindness</a:t>
                      </a:r>
                    </a:p>
                  </a:txBody>
                  <a:tcPr marL="28367" marR="28367" marT="14183" marB="14183" anchor="ctr">
                    <a:lnL>
                      <a:noFill/>
                    </a:lnL>
                    <a:lnR>
                      <a:noFill/>
                    </a:lnR>
                    <a:lnT>
                      <a:noFill/>
                    </a:lnT>
                    <a:lnB>
                      <a:noFill/>
                    </a:lnB>
                    <a:noFill/>
                  </a:tcPr>
                </a:tc>
                <a:tc>
                  <a:txBody>
                    <a:bodyPr/>
                    <a:lstStyle/>
                    <a:p>
                      <a:pPr>
                        <a:buNone/>
                      </a:pPr>
                      <a:r>
                        <a:rPr lang="pt-BR" sz="1100"/>
                        <a:t>Helping someone in need</a:t>
                      </a:r>
                    </a:p>
                  </a:txBody>
                  <a:tcPr marL="28367" marR="28367" marT="14183" marB="14183" anchor="ctr">
                    <a:lnL>
                      <a:noFill/>
                    </a:lnL>
                    <a:lnR>
                      <a:noFill/>
                    </a:lnR>
                    <a:lnT>
                      <a:noFill/>
                    </a:lnT>
                    <a:lnB>
                      <a:noFill/>
                    </a:lnB>
                    <a:noFill/>
                  </a:tcPr>
                </a:tc>
                <a:tc>
                  <a:txBody>
                    <a:bodyPr/>
                    <a:lstStyle/>
                    <a:p>
                      <a:pPr>
                        <a:buNone/>
                      </a:pPr>
                      <a:r>
                        <a:rPr lang="pt-BR" sz="1100"/>
                        <a:t>Love accelerates evolution</a:t>
                      </a:r>
                    </a:p>
                  </a:txBody>
                  <a:tcPr marL="28367" marR="28367" marT="14183" marB="14183" anchor="ctr">
                    <a:lnL>
                      <a:noFill/>
                    </a:lnL>
                    <a:lnR>
                      <a:noFill/>
                    </a:lnR>
                    <a:lnT>
                      <a:noFill/>
                    </a:lnT>
                    <a:lnB>
                      <a:noFill/>
                    </a:lnB>
                    <a:noFill/>
                  </a:tcPr>
                </a:tc>
                <a:extLst>
                  <a:ext uri="{0D108BD9-81ED-4DB2-BD59-A6C34878D82A}">
                    <a16:rowId xmlns:a16="http://schemas.microsoft.com/office/drawing/2014/main" val="3705801104"/>
                  </a:ext>
                </a:extLst>
              </a:tr>
              <a:tr h="420733">
                <a:tc>
                  <a:txBody>
                    <a:bodyPr/>
                    <a:lstStyle/>
                    <a:p>
                      <a:pPr>
                        <a:buNone/>
                      </a:pPr>
                      <a:r>
                        <a:rPr lang="en-US" sz="1100" b="1"/>
                        <a:t>Chapter 12 – Love Your Enemies</a:t>
                      </a:r>
                      <a:endParaRPr lang="en-US" sz="1100"/>
                    </a:p>
                  </a:txBody>
                  <a:tcPr marL="28367" marR="28367" marT="14183" marB="14183" anchor="ctr">
                    <a:lnL>
                      <a:noFill/>
                    </a:lnL>
                    <a:lnR>
                      <a:noFill/>
                    </a:lnR>
                    <a:lnT>
                      <a:noFill/>
                    </a:lnT>
                    <a:lnB>
                      <a:noFill/>
                    </a:lnB>
                    <a:noFill/>
                  </a:tcPr>
                </a:tc>
                <a:tc>
                  <a:txBody>
                    <a:bodyPr/>
                    <a:lstStyle/>
                    <a:p>
                      <a:pPr>
                        <a:buNone/>
                      </a:pPr>
                      <a:r>
                        <a:rPr lang="en-US" sz="1100"/>
                        <a:t>Do good to those who hurt you</a:t>
                      </a:r>
                    </a:p>
                  </a:txBody>
                  <a:tcPr marL="28367" marR="28367" marT="14183" marB="14183" anchor="ctr">
                    <a:lnL>
                      <a:noFill/>
                    </a:lnL>
                    <a:lnR>
                      <a:noFill/>
                    </a:lnR>
                    <a:lnT>
                      <a:noFill/>
                    </a:lnT>
                    <a:lnB>
                      <a:noFill/>
                    </a:lnB>
                    <a:noFill/>
                  </a:tcPr>
                </a:tc>
                <a:tc>
                  <a:txBody>
                    <a:bodyPr/>
                    <a:lstStyle/>
                    <a:p>
                      <a:pPr>
                        <a:buNone/>
                      </a:pPr>
                      <a:r>
                        <a:rPr lang="pt-BR" sz="1100"/>
                        <a:t>Choose compassion</a:t>
                      </a:r>
                    </a:p>
                  </a:txBody>
                  <a:tcPr marL="28367" marR="28367" marT="14183" marB="14183" anchor="ctr">
                    <a:lnL>
                      <a:noFill/>
                    </a:lnL>
                    <a:lnR>
                      <a:noFill/>
                    </a:lnR>
                    <a:lnT>
                      <a:noFill/>
                    </a:lnT>
                    <a:lnB>
                      <a:noFill/>
                    </a:lnB>
                    <a:noFill/>
                  </a:tcPr>
                </a:tc>
                <a:tc>
                  <a:txBody>
                    <a:bodyPr/>
                    <a:lstStyle/>
                    <a:p>
                      <a:pPr>
                        <a:buNone/>
                      </a:pPr>
                      <a:r>
                        <a:rPr lang="en-US" sz="1100"/>
                        <a:t>Treating an unkind coworker with respect</a:t>
                      </a:r>
                    </a:p>
                  </a:txBody>
                  <a:tcPr marL="28367" marR="28367" marT="14183" marB="14183" anchor="ctr">
                    <a:lnL>
                      <a:noFill/>
                    </a:lnL>
                    <a:lnR>
                      <a:noFill/>
                    </a:lnR>
                    <a:lnT>
                      <a:noFill/>
                    </a:lnT>
                    <a:lnB>
                      <a:noFill/>
                    </a:lnB>
                    <a:noFill/>
                  </a:tcPr>
                </a:tc>
                <a:tc>
                  <a:txBody>
                    <a:bodyPr/>
                    <a:lstStyle/>
                    <a:p>
                      <a:pPr>
                        <a:buNone/>
                      </a:pPr>
                      <a:r>
                        <a:rPr lang="en-US" sz="1100"/>
                        <a:t>Evil is transformed by good</a:t>
                      </a:r>
                    </a:p>
                  </a:txBody>
                  <a:tcPr marL="28367" marR="28367" marT="14183" marB="14183" anchor="ctr">
                    <a:lnL>
                      <a:noFill/>
                    </a:lnL>
                    <a:lnR>
                      <a:noFill/>
                    </a:lnR>
                    <a:lnT>
                      <a:noFill/>
                    </a:lnT>
                    <a:lnB>
                      <a:noFill/>
                    </a:lnB>
                    <a:noFill/>
                  </a:tcPr>
                </a:tc>
                <a:extLst>
                  <a:ext uri="{0D108BD9-81ED-4DB2-BD59-A6C34878D82A}">
                    <a16:rowId xmlns:a16="http://schemas.microsoft.com/office/drawing/2014/main" val="171282170"/>
                  </a:ext>
                </a:extLst>
              </a:tr>
              <a:tr h="420733">
                <a:tc>
                  <a:txBody>
                    <a:bodyPr/>
                    <a:lstStyle/>
                    <a:p>
                      <a:pPr>
                        <a:buNone/>
                      </a:pPr>
                      <a:r>
                        <a:rPr lang="en-US" sz="1100" b="1"/>
                        <a:t>Chapter 14 – Honor Your Father and Mother</a:t>
                      </a:r>
                      <a:endParaRPr lang="en-US" sz="1100"/>
                    </a:p>
                  </a:txBody>
                  <a:tcPr marL="28367" marR="28367" marT="14183" marB="14183" anchor="ctr">
                    <a:lnL>
                      <a:noFill/>
                    </a:lnL>
                    <a:lnR>
                      <a:noFill/>
                    </a:lnR>
                    <a:lnT>
                      <a:noFill/>
                    </a:lnT>
                    <a:lnB>
                      <a:noFill/>
                    </a:lnB>
                    <a:noFill/>
                  </a:tcPr>
                </a:tc>
                <a:tc>
                  <a:txBody>
                    <a:bodyPr/>
                    <a:lstStyle/>
                    <a:p>
                      <a:pPr>
                        <a:buNone/>
                      </a:pPr>
                      <a:r>
                        <a:rPr lang="pt-BR" sz="1100"/>
                        <a:t>Respect and gratitude</a:t>
                      </a:r>
                    </a:p>
                  </a:txBody>
                  <a:tcPr marL="28367" marR="28367" marT="14183" marB="14183" anchor="ctr">
                    <a:lnL>
                      <a:noFill/>
                    </a:lnL>
                    <a:lnR>
                      <a:noFill/>
                    </a:lnR>
                    <a:lnT>
                      <a:noFill/>
                    </a:lnT>
                    <a:lnB>
                      <a:noFill/>
                    </a:lnB>
                    <a:noFill/>
                  </a:tcPr>
                </a:tc>
                <a:tc>
                  <a:txBody>
                    <a:bodyPr/>
                    <a:lstStyle/>
                    <a:p>
                      <a:pPr>
                        <a:buNone/>
                      </a:pPr>
                      <a:r>
                        <a:rPr lang="pt-BR" sz="1100"/>
                        <a:t>Choose patience</a:t>
                      </a:r>
                    </a:p>
                  </a:txBody>
                  <a:tcPr marL="28367" marR="28367" marT="14183" marB="14183" anchor="ctr">
                    <a:lnL>
                      <a:noFill/>
                    </a:lnL>
                    <a:lnR>
                      <a:noFill/>
                    </a:lnR>
                    <a:lnT>
                      <a:noFill/>
                    </a:lnT>
                    <a:lnB>
                      <a:noFill/>
                    </a:lnB>
                    <a:noFill/>
                  </a:tcPr>
                </a:tc>
                <a:tc>
                  <a:txBody>
                    <a:bodyPr/>
                    <a:lstStyle/>
                    <a:p>
                      <a:pPr>
                        <a:buNone/>
                      </a:pPr>
                      <a:r>
                        <a:rPr lang="pt-BR" sz="1100"/>
                        <a:t>Caring for aging parents</a:t>
                      </a:r>
                    </a:p>
                  </a:txBody>
                  <a:tcPr marL="28367" marR="28367" marT="14183" marB="14183" anchor="ctr">
                    <a:lnL>
                      <a:noFill/>
                    </a:lnL>
                    <a:lnR>
                      <a:noFill/>
                    </a:lnR>
                    <a:lnT>
                      <a:noFill/>
                    </a:lnT>
                    <a:lnB>
                      <a:noFill/>
                    </a:lnB>
                    <a:noFill/>
                  </a:tcPr>
                </a:tc>
                <a:tc>
                  <a:txBody>
                    <a:bodyPr/>
                    <a:lstStyle/>
                    <a:p>
                      <a:pPr>
                        <a:buNone/>
                      </a:pPr>
                      <a:r>
                        <a:rPr lang="en-US" sz="1100"/>
                        <a:t>Family is a school for the spirit</a:t>
                      </a:r>
                    </a:p>
                  </a:txBody>
                  <a:tcPr marL="28367" marR="28367" marT="14183" marB="14183" anchor="ctr">
                    <a:lnL>
                      <a:noFill/>
                    </a:lnL>
                    <a:lnR>
                      <a:noFill/>
                    </a:lnR>
                    <a:lnT>
                      <a:noFill/>
                    </a:lnT>
                    <a:lnB>
                      <a:noFill/>
                    </a:lnB>
                    <a:noFill/>
                  </a:tcPr>
                </a:tc>
                <a:extLst>
                  <a:ext uri="{0D108BD9-81ED-4DB2-BD59-A6C34878D82A}">
                    <a16:rowId xmlns:a16="http://schemas.microsoft.com/office/drawing/2014/main" val="4132678582"/>
                  </a:ext>
                </a:extLst>
              </a:tr>
              <a:tr h="420733">
                <a:tc>
                  <a:txBody>
                    <a:bodyPr/>
                    <a:lstStyle/>
                    <a:p>
                      <a:pPr>
                        <a:buNone/>
                      </a:pPr>
                      <a:r>
                        <a:rPr lang="en-US" sz="1100" b="1"/>
                        <a:t>Chapter 16 – Cannot Serve God and Mammon</a:t>
                      </a:r>
                      <a:endParaRPr lang="en-US" sz="1100"/>
                    </a:p>
                  </a:txBody>
                  <a:tcPr marL="28367" marR="28367" marT="14183" marB="14183" anchor="ctr">
                    <a:lnL>
                      <a:noFill/>
                    </a:lnL>
                    <a:lnR>
                      <a:noFill/>
                    </a:lnR>
                    <a:lnT>
                      <a:noFill/>
                    </a:lnT>
                    <a:lnB>
                      <a:noFill/>
                    </a:lnB>
                    <a:noFill/>
                  </a:tcPr>
                </a:tc>
                <a:tc>
                  <a:txBody>
                    <a:bodyPr/>
                    <a:lstStyle/>
                    <a:p>
                      <a:pPr>
                        <a:buNone/>
                      </a:pPr>
                      <a:r>
                        <a:rPr lang="pt-BR" sz="1100"/>
                        <a:t>Detachment from materialism</a:t>
                      </a:r>
                    </a:p>
                  </a:txBody>
                  <a:tcPr marL="28367" marR="28367" marT="14183" marB="14183" anchor="ctr">
                    <a:lnL>
                      <a:noFill/>
                    </a:lnL>
                    <a:lnR>
                      <a:noFill/>
                    </a:lnR>
                    <a:lnT>
                      <a:noFill/>
                    </a:lnT>
                    <a:lnB>
                      <a:noFill/>
                    </a:lnB>
                    <a:noFill/>
                  </a:tcPr>
                </a:tc>
                <a:tc>
                  <a:txBody>
                    <a:bodyPr/>
                    <a:lstStyle/>
                    <a:p>
                      <a:pPr>
                        <a:buNone/>
                      </a:pPr>
                      <a:r>
                        <a:rPr lang="pt-BR" sz="1100"/>
                        <a:t>Choose integrity over profit</a:t>
                      </a:r>
                    </a:p>
                  </a:txBody>
                  <a:tcPr marL="28367" marR="28367" marT="14183" marB="14183" anchor="ctr">
                    <a:lnL>
                      <a:noFill/>
                    </a:lnL>
                    <a:lnR>
                      <a:noFill/>
                    </a:lnR>
                    <a:lnT>
                      <a:noFill/>
                    </a:lnT>
                    <a:lnB>
                      <a:noFill/>
                    </a:lnB>
                    <a:noFill/>
                  </a:tcPr>
                </a:tc>
                <a:tc>
                  <a:txBody>
                    <a:bodyPr/>
                    <a:lstStyle/>
                    <a:p>
                      <a:pPr>
                        <a:buNone/>
                      </a:pPr>
                      <a:r>
                        <a:rPr lang="pt-BR" sz="1100"/>
                        <a:t>Refusing dishonest gain</a:t>
                      </a:r>
                    </a:p>
                  </a:txBody>
                  <a:tcPr marL="28367" marR="28367" marT="14183" marB="14183" anchor="ctr">
                    <a:lnL>
                      <a:noFill/>
                    </a:lnL>
                    <a:lnR>
                      <a:noFill/>
                    </a:lnR>
                    <a:lnT>
                      <a:noFill/>
                    </a:lnT>
                    <a:lnB>
                      <a:noFill/>
                    </a:lnB>
                    <a:noFill/>
                  </a:tcPr>
                </a:tc>
                <a:tc>
                  <a:txBody>
                    <a:bodyPr/>
                    <a:lstStyle/>
                    <a:p>
                      <a:pPr>
                        <a:buNone/>
                      </a:pPr>
                      <a:r>
                        <a:rPr lang="pt-BR" sz="1100"/>
                        <a:t>Spiritual wealth is eternal</a:t>
                      </a:r>
                    </a:p>
                  </a:txBody>
                  <a:tcPr marL="28367" marR="28367" marT="14183" marB="14183" anchor="ctr">
                    <a:lnL>
                      <a:noFill/>
                    </a:lnL>
                    <a:lnR>
                      <a:noFill/>
                    </a:lnR>
                    <a:lnT>
                      <a:noFill/>
                    </a:lnT>
                    <a:lnB>
                      <a:noFill/>
                    </a:lnB>
                    <a:noFill/>
                  </a:tcPr>
                </a:tc>
                <a:extLst>
                  <a:ext uri="{0D108BD9-81ED-4DB2-BD59-A6C34878D82A}">
                    <a16:rowId xmlns:a16="http://schemas.microsoft.com/office/drawing/2014/main" val="2842279514"/>
                  </a:ext>
                </a:extLst>
              </a:tr>
              <a:tr h="420733">
                <a:tc>
                  <a:txBody>
                    <a:bodyPr/>
                    <a:lstStyle/>
                    <a:p>
                      <a:pPr>
                        <a:buNone/>
                      </a:pPr>
                      <a:r>
                        <a:rPr lang="pt-BR" sz="1100" b="1"/>
                        <a:t>Chapter 17 – Be Perfect</a:t>
                      </a:r>
                      <a:endParaRPr lang="pt-BR" sz="1100"/>
                    </a:p>
                  </a:txBody>
                  <a:tcPr marL="28367" marR="28367" marT="14183" marB="14183" anchor="ctr">
                    <a:lnL>
                      <a:noFill/>
                    </a:lnL>
                    <a:lnR>
                      <a:noFill/>
                    </a:lnR>
                    <a:lnT>
                      <a:noFill/>
                    </a:lnT>
                    <a:lnB>
                      <a:noFill/>
                    </a:lnB>
                    <a:noFill/>
                  </a:tcPr>
                </a:tc>
                <a:tc>
                  <a:txBody>
                    <a:bodyPr/>
                    <a:lstStyle/>
                    <a:p>
                      <a:pPr>
                        <a:buNone/>
                      </a:pPr>
                      <a:r>
                        <a:rPr lang="en-US" sz="1100"/>
                        <a:t>Moral improvement is the goal</a:t>
                      </a:r>
                    </a:p>
                  </a:txBody>
                  <a:tcPr marL="28367" marR="28367" marT="14183" marB="14183" anchor="ctr">
                    <a:lnL>
                      <a:noFill/>
                    </a:lnL>
                    <a:lnR>
                      <a:noFill/>
                    </a:lnR>
                    <a:lnT>
                      <a:noFill/>
                    </a:lnT>
                    <a:lnB>
                      <a:noFill/>
                    </a:lnB>
                    <a:noFill/>
                  </a:tcPr>
                </a:tc>
                <a:tc>
                  <a:txBody>
                    <a:bodyPr/>
                    <a:lstStyle/>
                    <a:p>
                      <a:pPr>
                        <a:buNone/>
                      </a:pPr>
                      <a:r>
                        <a:rPr lang="pt-BR" sz="1100"/>
                        <a:t>Choose self-improvement</a:t>
                      </a:r>
                    </a:p>
                  </a:txBody>
                  <a:tcPr marL="28367" marR="28367" marT="14183" marB="14183" anchor="ctr">
                    <a:lnL>
                      <a:noFill/>
                    </a:lnL>
                    <a:lnR>
                      <a:noFill/>
                    </a:lnR>
                    <a:lnT>
                      <a:noFill/>
                    </a:lnT>
                    <a:lnB>
                      <a:noFill/>
                    </a:lnB>
                    <a:noFill/>
                  </a:tcPr>
                </a:tc>
                <a:tc>
                  <a:txBody>
                    <a:bodyPr/>
                    <a:lstStyle/>
                    <a:p>
                      <a:pPr>
                        <a:buNone/>
                      </a:pPr>
                      <a:r>
                        <a:rPr lang="pt-BR" sz="1100"/>
                        <a:t>Working on impatience daily</a:t>
                      </a:r>
                    </a:p>
                  </a:txBody>
                  <a:tcPr marL="28367" marR="28367" marT="14183" marB="14183" anchor="ctr">
                    <a:lnL>
                      <a:noFill/>
                    </a:lnL>
                    <a:lnR>
                      <a:noFill/>
                    </a:lnR>
                    <a:lnT>
                      <a:noFill/>
                    </a:lnT>
                    <a:lnB>
                      <a:noFill/>
                    </a:lnB>
                    <a:noFill/>
                  </a:tcPr>
                </a:tc>
                <a:tc>
                  <a:txBody>
                    <a:bodyPr/>
                    <a:lstStyle/>
                    <a:p>
                      <a:pPr>
                        <a:buNone/>
                      </a:pPr>
                      <a:r>
                        <a:rPr lang="pt-BR" sz="1100"/>
                        <a:t>Perfection is gradual growth</a:t>
                      </a:r>
                    </a:p>
                  </a:txBody>
                  <a:tcPr marL="28367" marR="28367" marT="14183" marB="14183" anchor="ctr">
                    <a:lnL>
                      <a:noFill/>
                    </a:lnL>
                    <a:lnR>
                      <a:noFill/>
                    </a:lnR>
                    <a:lnT>
                      <a:noFill/>
                    </a:lnT>
                    <a:lnB>
                      <a:noFill/>
                    </a:lnB>
                    <a:noFill/>
                  </a:tcPr>
                </a:tc>
                <a:extLst>
                  <a:ext uri="{0D108BD9-81ED-4DB2-BD59-A6C34878D82A}">
                    <a16:rowId xmlns:a16="http://schemas.microsoft.com/office/drawing/2014/main" val="2061535372"/>
                  </a:ext>
                </a:extLst>
              </a:tr>
              <a:tr h="420733">
                <a:tc>
                  <a:txBody>
                    <a:bodyPr/>
                    <a:lstStyle/>
                    <a:p>
                      <a:pPr>
                        <a:buNone/>
                      </a:pPr>
                      <a:r>
                        <a:rPr lang="en-US" sz="1100" b="1"/>
                        <a:t>Chapter 26 – Give Freely What You Received</a:t>
                      </a:r>
                      <a:endParaRPr lang="en-US" sz="1100"/>
                    </a:p>
                  </a:txBody>
                  <a:tcPr marL="28367" marR="28367" marT="14183" marB="14183" anchor="ctr">
                    <a:lnL>
                      <a:noFill/>
                    </a:lnL>
                    <a:lnR>
                      <a:noFill/>
                    </a:lnR>
                    <a:lnT>
                      <a:noFill/>
                    </a:lnT>
                    <a:lnB>
                      <a:noFill/>
                    </a:lnB>
                    <a:noFill/>
                  </a:tcPr>
                </a:tc>
                <a:tc>
                  <a:txBody>
                    <a:bodyPr/>
                    <a:lstStyle/>
                    <a:p>
                      <a:pPr>
                        <a:buNone/>
                      </a:pPr>
                      <a:r>
                        <a:rPr lang="en-US" sz="1100"/>
                        <a:t>Spiritual gifts are not for sale</a:t>
                      </a:r>
                    </a:p>
                  </a:txBody>
                  <a:tcPr marL="28367" marR="28367" marT="14183" marB="14183" anchor="ctr">
                    <a:lnL>
                      <a:noFill/>
                    </a:lnL>
                    <a:lnR>
                      <a:noFill/>
                    </a:lnR>
                    <a:lnT>
                      <a:noFill/>
                    </a:lnT>
                    <a:lnB>
                      <a:noFill/>
                    </a:lnB>
                    <a:noFill/>
                  </a:tcPr>
                </a:tc>
                <a:tc>
                  <a:txBody>
                    <a:bodyPr/>
                    <a:lstStyle/>
                    <a:p>
                      <a:pPr>
                        <a:buNone/>
                      </a:pPr>
                      <a:r>
                        <a:rPr lang="pt-BR" sz="1100"/>
                        <a:t>Choose humility</a:t>
                      </a:r>
                    </a:p>
                  </a:txBody>
                  <a:tcPr marL="28367" marR="28367" marT="14183" marB="14183" anchor="ctr">
                    <a:lnL>
                      <a:noFill/>
                    </a:lnL>
                    <a:lnR>
                      <a:noFill/>
                    </a:lnR>
                    <a:lnT>
                      <a:noFill/>
                    </a:lnT>
                    <a:lnB>
                      <a:noFill/>
                    </a:lnB>
                    <a:noFill/>
                  </a:tcPr>
                </a:tc>
                <a:tc>
                  <a:txBody>
                    <a:bodyPr/>
                    <a:lstStyle/>
                    <a:p>
                      <a:pPr>
                        <a:buNone/>
                      </a:pPr>
                      <a:r>
                        <a:rPr lang="pt-BR" sz="1100"/>
                        <a:t>Sharing knowledge without pride</a:t>
                      </a:r>
                    </a:p>
                  </a:txBody>
                  <a:tcPr marL="28367" marR="28367" marT="14183" marB="14183" anchor="ctr">
                    <a:lnL>
                      <a:noFill/>
                    </a:lnL>
                    <a:lnR>
                      <a:noFill/>
                    </a:lnR>
                    <a:lnT>
                      <a:noFill/>
                    </a:lnT>
                    <a:lnB>
                      <a:noFill/>
                    </a:lnB>
                    <a:noFill/>
                  </a:tcPr>
                </a:tc>
                <a:tc>
                  <a:txBody>
                    <a:bodyPr/>
                    <a:lstStyle/>
                    <a:p>
                      <a:pPr>
                        <a:buNone/>
                      </a:pPr>
                      <a:r>
                        <a:rPr lang="en-US" sz="1100"/>
                        <a:t>True good seeks no reward</a:t>
                      </a:r>
                    </a:p>
                  </a:txBody>
                  <a:tcPr marL="28367" marR="28367" marT="14183" marB="14183" anchor="ctr">
                    <a:lnL>
                      <a:noFill/>
                    </a:lnL>
                    <a:lnR>
                      <a:noFill/>
                    </a:lnR>
                    <a:lnT>
                      <a:noFill/>
                    </a:lnT>
                    <a:lnB>
                      <a:noFill/>
                    </a:lnB>
                    <a:noFill/>
                  </a:tcPr>
                </a:tc>
                <a:extLst>
                  <a:ext uri="{0D108BD9-81ED-4DB2-BD59-A6C34878D82A}">
                    <a16:rowId xmlns:a16="http://schemas.microsoft.com/office/drawing/2014/main" val="2947841128"/>
                  </a:ext>
                </a:extLst>
              </a:tr>
            </a:tbl>
          </a:graphicData>
        </a:graphic>
      </p:graphicFrame>
    </p:spTree>
    <p:extLst>
      <p:ext uri="{BB962C8B-B14F-4D97-AF65-F5344CB8AC3E}">
        <p14:creationId xmlns:p14="http://schemas.microsoft.com/office/powerpoint/2010/main" val="3828579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2283F-026A-BE08-5AD0-82C717E46EBF}"/>
            </a:ext>
          </a:extLst>
        </p:cNvPr>
        <p:cNvGrpSpPr/>
        <p:nvPr/>
      </p:nvGrpSpPr>
      <p:grpSpPr>
        <a:xfrm>
          <a:off x="0" y="0"/>
          <a:ext cx="0" cy="0"/>
          <a:chOff x="0" y="0"/>
          <a:chExt cx="0" cy="0"/>
        </a:xfrm>
      </p:grpSpPr>
      <p:sp>
        <p:nvSpPr>
          <p:cNvPr id="4" name="CaixaDeTexto 3">
            <a:extLst>
              <a:ext uri="{FF2B5EF4-FFF2-40B4-BE49-F238E27FC236}">
                <a16:creationId xmlns:a16="http://schemas.microsoft.com/office/drawing/2014/main" id="{9D8F8960-0897-3A4E-6BE9-BF9E6BC336E1}"/>
              </a:ext>
            </a:extLst>
          </p:cNvPr>
          <p:cNvSpPr txBox="1"/>
          <p:nvPr/>
        </p:nvSpPr>
        <p:spPr>
          <a:xfrm>
            <a:off x="314632" y="197346"/>
            <a:ext cx="8681883" cy="6801862"/>
          </a:xfrm>
          <a:prstGeom prst="rect">
            <a:avLst/>
          </a:prstGeom>
          <a:noFill/>
        </p:spPr>
        <p:txBody>
          <a:bodyPr wrap="square">
            <a:spAutoFit/>
          </a:bodyPr>
          <a:lstStyle/>
          <a:p>
            <a:r>
              <a:rPr lang="en-US" sz="4000" dirty="0"/>
              <a:t>WE CAN DECIDE TO TRIUMPH</a:t>
            </a:r>
          </a:p>
          <a:p>
            <a:r>
              <a:rPr lang="en-US" dirty="0"/>
              <a:t>After waiting a long time, on a day like any other, I decided to triumph. </a:t>
            </a:r>
          </a:p>
          <a:p>
            <a:r>
              <a:rPr lang="en-US" dirty="0"/>
              <a:t>I decided not to wait for opportunities, but to seek them myself. </a:t>
            </a:r>
          </a:p>
          <a:p>
            <a:r>
              <a:rPr lang="en-US" dirty="0"/>
              <a:t>I decided to see every problem as an opportunity to find a solution. </a:t>
            </a:r>
          </a:p>
          <a:p>
            <a:r>
              <a:rPr lang="en-US" dirty="0"/>
              <a:t>I decided to see every desert as a possibility to find an oasis. </a:t>
            </a:r>
          </a:p>
          <a:p>
            <a:r>
              <a:rPr lang="en-US" dirty="0"/>
              <a:t>I decided to see every night as a mystery to be solved. </a:t>
            </a:r>
          </a:p>
          <a:p>
            <a:r>
              <a:rPr lang="en-US" dirty="0"/>
              <a:t>I decided to see every day as a new opportunity to be happy. </a:t>
            </a:r>
          </a:p>
          <a:p>
            <a:r>
              <a:rPr lang="en-US" dirty="0"/>
              <a:t>That day I discovered that my only rival was nothing more than my own limitations, and that facing them was the only and best way to overcome them. </a:t>
            </a:r>
          </a:p>
          <a:p>
            <a:r>
              <a:rPr lang="en-US" dirty="0"/>
              <a:t>That day I discovered that I was not the best, and that maybe I had never been. I stopped caring about who wins or loses. Now I simply care about knowing the best thing to do. </a:t>
            </a:r>
          </a:p>
          <a:p>
            <a:r>
              <a:rPr lang="en-US" dirty="0"/>
              <a:t>I learned that the difficult thing is not reaching the top, but to stop climbing.</a:t>
            </a:r>
          </a:p>
          <a:p>
            <a:r>
              <a:rPr lang="en-US" dirty="0"/>
              <a:t>I learned that the best triumph is being able to call someone a friend. </a:t>
            </a:r>
          </a:p>
          <a:p>
            <a:r>
              <a:rPr lang="en-US" dirty="0"/>
              <a:t>I discovered that love is more than a simple state of dating. Love is a philosophy of life. </a:t>
            </a:r>
          </a:p>
          <a:p>
            <a:r>
              <a:rPr lang="en-US" dirty="0"/>
              <a:t>That day I stopped being a reflection of my few past triumphs and became a fountain of light in the present. </a:t>
            </a:r>
          </a:p>
          <a:p>
            <a:r>
              <a:rPr lang="en-US" u="sng" dirty="0"/>
              <a:t>I learned that it is useless to be light if not to illuminate the path of others.</a:t>
            </a:r>
            <a:r>
              <a:rPr lang="en-US" dirty="0"/>
              <a:t> That day I learned that dreams exist to become reality, and since that day I no longer sleep to rest, I simply sleep to dream.</a:t>
            </a:r>
          </a:p>
          <a:p>
            <a:endParaRPr lang="pt-BR" dirty="0"/>
          </a:p>
        </p:txBody>
      </p:sp>
    </p:spTree>
    <p:extLst>
      <p:ext uri="{BB962C8B-B14F-4D97-AF65-F5344CB8AC3E}">
        <p14:creationId xmlns:p14="http://schemas.microsoft.com/office/powerpoint/2010/main" val="1238999951"/>
      </p:ext>
    </p:extLst>
  </p:cSld>
  <p:clrMapOvr>
    <a:overrideClrMapping bg1="dk1" tx1="lt1" bg2="dk2" tx2="lt2" accent1="accent1" accent2="accent2" accent3="accent3" accent4="accent4" accent5="accent5" accent6="accent6" hlink="hlink" folHlink="folHlink"/>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B8631-0FBD-671C-7963-6B1247FCC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B30ACB-430F-2948-82B5-B0459AED1616}"/>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en-US" sz="4800"/>
              <a:t>Free Will &amp; Responsibility</a:t>
            </a:r>
            <a:endParaRPr lang="en-US" sz="4800" dirty="0"/>
          </a:p>
        </p:txBody>
      </p:sp>
      <p:sp>
        <p:nvSpPr>
          <p:cNvPr id="4" name="CaixaDeTexto 3">
            <a:extLst>
              <a:ext uri="{FF2B5EF4-FFF2-40B4-BE49-F238E27FC236}">
                <a16:creationId xmlns:a16="http://schemas.microsoft.com/office/drawing/2014/main" id="{8EFCEA9B-1C41-832C-C229-29FBA3458CF2}"/>
              </a:ext>
            </a:extLst>
          </p:cNvPr>
          <p:cNvSpPr txBox="1"/>
          <p:nvPr/>
        </p:nvSpPr>
        <p:spPr>
          <a:xfrm>
            <a:off x="498987" y="2291819"/>
            <a:ext cx="7612626" cy="1477328"/>
          </a:xfrm>
          <a:prstGeom prst="rect">
            <a:avLst/>
          </a:prstGeom>
          <a:noFill/>
        </p:spPr>
        <p:txBody>
          <a:bodyPr wrap="square">
            <a:spAutoFit/>
          </a:bodyPr>
          <a:lstStyle/>
          <a:p>
            <a:r>
              <a:rPr lang="en-US" dirty="0"/>
              <a:t>Spiritism teaches that we are created simple and ignorant, destined for perfection. To reach that destiny, God grants us </a:t>
            </a:r>
            <a:r>
              <a:rPr lang="en-US" b="1" dirty="0"/>
              <a:t>free will, doesn’t interfere on our decisions-  BIG RESPONSIBILITY. </a:t>
            </a:r>
            <a:r>
              <a:rPr lang="en-US" dirty="0"/>
              <a:t> Without freedom, there would be no merit; without responsibility, </a:t>
            </a:r>
            <a:r>
              <a:rPr lang="en-US" b="1" dirty="0"/>
              <a:t>no progress.</a:t>
            </a:r>
            <a:endParaRPr lang="pt-BR" b="1" dirty="0"/>
          </a:p>
        </p:txBody>
      </p:sp>
      <p:sp>
        <p:nvSpPr>
          <p:cNvPr id="5" name="CaixaDeTexto 4">
            <a:extLst>
              <a:ext uri="{FF2B5EF4-FFF2-40B4-BE49-F238E27FC236}">
                <a16:creationId xmlns:a16="http://schemas.microsoft.com/office/drawing/2014/main" id="{CD973E65-3071-F4E6-3ABB-3778A7247D12}"/>
              </a:ext>
            </a:extLst>
          </p:cNvPr>
          <p:cNvSpPr txBox="1"/>
          <p:nvPr/>
        </p:nvSpPr>
        <p:spPr>
          <a:xfrm>
            <a:off x="498987" y="3896173"/>
            <a:ext cx="7612626" cy="2031325"/>
          </a:xfrm>
          <a:prstGeom prst="rect">
            <a:avLst/>
          </a:prstGeom>
          <a:noFill/>
        </p:spPr>
        <p:txBody>
          <a:bodyPr wrap="square">
            <a:spAutoFit/>
          </a:bodyPr>
          <a:lstStyle/>
          <a:p>
            <a:r>
              <a:rPr lang="en-US" dirty="0"/>
              <a:t>Every decision we make is a seed. </a:t>
            </a:r>
            <a:r>
              <a:rPr lang="en-US" b="1" dirty="0"/>
              <a:t>The law of cause and effect </a:t>
            </a:r>
            <a:r>
              <a:rPr lang="en-US" dirty="0"/>
              <a:t>ensures that what we plant today, we harvest tomorrow. </a:t>
            </a:r>
          </a:p>
          <a:p>
            <a:r>
              <a:rPr lang="en-US" dirty="0"/>
              <a:t>When facing a decision, the Spiritist does not ask only, </a:t>
            </a:r>
            <a:r>
              <a:rPr lang="en-US" i="1" dirty="0"/>
              <a:t>“What do I want?”</a:t>
            </a:r>
            <a:r>
              <a:rPr lang="en-US" dirty="0"/>
              <a:t> but also, </a:t>
            </a:r>
            <a:r>
              <a:rPr lang="en-US" i="1" dirty="0"/>
              <a:t>“What are the consequences for my soul and for others?”</a:t>
            </a:r>
          </a:p>
          <a:p>
            <a:endParaRPr lang="en-US" i="1" dirty="0"/>
          </a:p>
          <a:p>
            <a:pPr algn="ctr"/>
            <a:r>
              <a:rPr lang="en-US" i="1" dirty="0"/>
              <a:t>The harvest is what we learn with our decisions</a:t>
            </a:r>
            <a:endParaRPr lang="pt-BR" dirty="0"/>
          </a:p>
        </p:txBody>
      </p:sp>
    </p:spTree>
    <p:extLst>
      <p:ext uri="{BB962C8B-B14F-4D97-AF65-F5344CB8AC3E}">
        <p14:creationId xmlns:p14="http://schemas.microsoft.com/office/powerpoint/2010/main" val="1652077463"/>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1391A9-3EEF-7148-E5F1-BE2EADD37E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97556C-93AD-A53D-323D-630CA761F5DC}"/>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en-US" sz="4800" dirty="0"/>
              <a:t>Decisions Shape Our Own Spirit</a:t>
            </a:r>
          </a:p>
        </p:txBody>
      </p:sp>
      <p:sp>
        <p:nvSpPr>
          <p:cNvPr id="4" name="CaixaDeTexto 3">
            <a:extLst>
              <a:ext uri="{FF2B5EF4-FFF2-40B4-BE49-F238E27FC236}">
                <a16:creationId xmlns:a16="http://schemas.microsoft.com/office/drawing/2014/main" id="{A5905021-C50E-0E9D-64C5-74699E855AA2}"/>
              </a:ext>
            </a:extLst>
          </p:cNvPr>
          <p:cNvSpPr txBox="1"/>
          <p:nvPr/>
        </p:nvSpPr>
        <p:spPr>
          <a:xfrm>
            <a:off x="498987" y="2467897"/>
            <a:ext cx="8300884" cy="3416320"/>
          </a:xfrm>
          <a:prstGeom prst="rect">
            <a:avLst/>
          </a:prstGeom>
          <a:noFill/>
        </p:spPr>
        <p:txBody>
          <a:bodyPr wrap="square">
            <a:spAutoFit/>
          </a:bodyPr>
          <a:lstStyle/>
          <a:p>
            <a:r>
              <a:rPr lang="en-US" dirty="0"/>
              <a:t>According to Spiritist teachings, each incarnation is an opportunity for growth. Our choices are the tools through which we sculpt our spiritual character.</a:t>
            </a:r>
          </a:p>
          <a:p>
            <a:r>
              <a:rPr lang="en-US" dirty="0"/>
              <a:t>Every thought, word, and action leaves an imprint on the soul. When we choose patience instead of anger, honesty instead of falsity, charity instead of indifference, we elevate ourselves. When we choose selfishness or pride, we delay our progress and create lessons we will need to revisit later.</a:t>
            </a:r>
          </a:p>
          <a:p>
            <a:r>
              <a:rPr lang="en-US" dirty="0"/>
              <a:t>Thus, decisions are not merely practical—they are </a:t>
            </a:r>
            <a:r>
              <a:rPr lang="en-US" b="1" dirty="0"/>
              <a:t>spiritual exercises</a:t>
            </a:r>
            <a:r>
              <a:rPr lang="en-US" dirty="0"/>
              <a:t>. </a:t>
            </a:r>
          </a:p>
          <a:p>
            <a:endParaRPr lang="en-US" dirty="0"/>
          </a:p>
          <a:p>
            <a:r>
              <a:rPr lang="en-US" dirty="0"/>
              <a:t>You can find references on The Spirits Book by Allan </a:t>
            </a:r>
            <a:r>
              <a:rPr lang="en-US" dirty="0" err="1"/>
              <a:t>Kardec</a:t>
            </a:r>
            <a:r>
              <a:rPr lang="en-US" dirty="0"/>
              <a:t> on the Chapter of Moral Laws </a:t>
            </a:r>
            <a:endParaRPr lang="pt-BR" dirty="0"/>
          </a:p>
        </p:txBody>
      </p:sp>
    </p:spTree>
    <p:extLst>
      <p:ext uri="{BB962C8B-B14F-4D97-AF65-F5344CB8AC3E}">
        <p14:creationId xmlns:p14="http://schemas.microsoft.com/office/powerpoint/2010/main" val="19239406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37ADA5A-2E64-A79E-9967-8385DB0F82E4}"/>
              </a:ext>
            </a:extLst>
          </p:cNvPr>
          <p:cNvSpPr>
            <a:spLocks noGrp="1"/>
          </p:cNvSpPr>
          <p:nvPr>
            <p:ph type="title"/>
          </p:nvPr>
        </p:nvSpPr>
        <p:spPr>
          <a:xfrm>
            <a:off x="484710" y="452718"/>
            <a:ext cx="7353004" cy="1400530"/>
          </a:xfrm>
        </p:spPr>
        <p:txBody>
          <a:bodyPr/>
          <a:lstStyle/>
          <a:p>
            <a:r>
              <a:rPr lang="pt-BR" sz="4800"/>
              <a:t>The Role of Conscience</a:t>
            </a:r>
            <a:endParaRPr lang="pt-BR" sz="4800" dirty="0"/>
          </a:p>
        </p:txBody>
      </p:sp>
      <p:sp>
        <p:nvSpPr>
          <p:cNvPr id="3" name="Espaço Reservado para Conteúdo 2">
            <a:extLst>
              <a:ext uri="{FF2B5EF4-FFF2-40B4-BE49-F238E27FC236}">
                <a16:creationId xmlns:a16="http://schemas.microsoft.com/office/drawing/2014/main" id="{F35DB7D6-DFF6-8F51-B7F6-6CD8E7626ACE}"/>
              </a:ext>
            </a:extLst>
          </p:cNvPr>
          <p:cNvSpPr>
            <a:spLocks noGrp="1"/>
          </p:cNvSpPr>
          <p:nvPr>
            <p:ph idx="1"/>
          </p:nvPr>
        </p:nvSpPr>
        <p:spPr>
          <a:xfrm>
            <a:off x="582038" y="1158163"/>
            <a:ext cx="7587272" cy="695086"/>
          </a:xfrm>
        </p:spPr>
        <p:txBody>
          <a:bodyPr>
            <a:noAutofit/>
          </a:bodyPr>
          <a:lstStyle/>
          <a:p>
            <a:pPr marL="0" indent="0">
              <a:buNone/>
            </a:pPr>
            <a:r>
              <a:rPr lang="en-US" sz="1800" dirty="0">
                <a:latin typeface="+mn-lt"/>
              </a:rPr>
              <a:t>Conscience is the divine law written within us. It is the </a:t>
            </a:r>
            <a:r>
              <a:rPr lang="en-US" sz="1800" b="1" dirty="0">
                <a:latin typeface="+mn-lt"/>
              </a:rPr>
              <a:t>inner voice </a:t>
            </a:r>
            <a:r>
              <a:rPr lang="en-US" sz="1800" dirty="0">
                <a:latin typeface="+mn-lt"/>
              </a:rPr>
              <a:t>that whispers truth even when passions shout louder.</a:t>
            </a:r>
          </a:p>
          <a:p>
            <a:pPr marL="0" indent="0">
              <a:buNone/>
            </a:pPr>
            <a:r>
              <a:rPr lang="en-US" sz="1800" b="1" u="sng" dirty="0">
                <a:latin typeface="+mn-lt"/>
              </a:rPr>
              <a:t>A useful practice is to ask yourself:</a:t>
            </a:r>
          </a:p>
        </p:txBody>
      </p:sp>
      <p:sp>
        <p:nvSpPr>
          <p:cNvPr id="4" name="Rectangle 8">
            <a:extLst>
              <a:ext uri="{FF2B5EF4-FFF2-40B4-BE49-F238E27FC236}">
                <a16:creationId xmlns:a16="http://schemas.microsoft.com/office/drawing/2014/main" id="{0E80EAE9-4240-5192-EA46-2322AECD0308}"/>
              </a:ext>
            </a:extLst>
          </p:cNvPr>
          <p:cNvSpPr>
            <a:spLocks noChangeArrowheads="1"/>
          </p:cNvSpPr>
          <p:nvPr/>
        </p:nvSpPr>
        <p:spPr bwMode="auto">
          <a:xfrm>
            <a:off x="484710" y="2063753"/>
            <a:ext cx="660434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342900" lvl="0" indent="-342900" defTabSz="914400" eaLnBrk="0" fontAlgn="base" hangingPunct="0">
              <a:spcBef>
                <a:spcPct val="0"/>
              </a:spcBef>
              <a:spcAft>
                <a:spcPct val="0"/>
              </a:spcAft>
              <a:buFont typeface="Wingdings" panose="05000000000000000000" pitchFamily="2" charset="2"/>
              <a:buChar char="Ø"/>
            </a:pPr>
            <a:r>
              <a:rPr lang="en-US" dirty="0"/>
              <a:t>Am I making the same mistakes? </a:t>
            </a:r>
          </a:p>
          <a:p>
            <a:pPr marL="342900" lvl="0" indent="-342900" defTabSz="914400" eaLnBrk="0" fontAlgn="base" hangingPunct="0">
              <a:spcBef>
                <a:spcPct val="0"/>
              </a:spcBef>
              <a:spcAft>
                <a:spcPct val="0"/>
              </a:spcAft>
              <a:buFont typeface="Wingdings" panose="05000000000000000000" pitchFamily="2" charset="2"/>
              <a:buChar char="Ø"/>
            </a:pPr>
            <a:r>
              <a:rPr lang="en-US" dirty="0"/>
              <a:t>What I am planting, will it bring light or shadow? </a:t>
            </a:r>
          </a:p>
          <a:p>
            <a:pPr marL="342900" lvl="0" indent="-342900" defTabSz="914400" eaLnBrk="0" fontAlgn="base" hangingPunct="0">
              <a:spcBef>
                <a:spcPct val="0"/>
              </a:spcBef>
              <a:spcAft>
                <a:spcPct val="0"/>
              </a:spcAft>
              <a:buFont typeface="Wingdings" panose="05000000000000000000" pitchFamily="2" charset="2"/>
              <a:buChar char="Ø"/>
            </a:pPr>
            <a:r>
              <a:rPr lang="en-US" dirty="0"/>
              <a:t>Are my words filled with sincerity and affection?</a:t>
            </a:r>
          </a:p>
          <a:p>
            <a:pPr marL="342900" lvl="0" indent="-342900" defTabSz="914400" eaLnBrk="0" fontAlgn="base" hangingPunct="0">
              <a:spcBef>
                <a:spcPct val="0"/>
              </a:spcBef>
              <a:spcAft>
                <a:spcPct val="0"/>
              </a:spcAft>
              <a:buFont typeface="Wingdings" panose="05000000000000000000" pitchFamily="2" charset="2"/>
              <a:buChar char="Ø"/>
            </a:pPr>
            <a:r>
              <a:rPr lang="en-US" dirty="0"/>
              <a:t>In the decisions I make- Do I act with God in mind, without harming others? </a:t>
            </a:r>
          </a:p>
          <a:p>
            <a:pPr marL="342900" lvl="0" indent="-342900" defTabSz="914400" eaLnBrk="0" fontAlgn="base" hangingPunct="0">
              <a:spcBef>
                <a:spcPct val="0"/>
              </a:spcBef>
              <a:spcAft>
                <a:spcPct val="0"/>
              </a:spcAft>
              <a:buFont typeface="Wingdings" panose="05000000000000000000" pitchFamily="2" charset="2"/>
              <a:buChar char="Ø"/>
            </a:pPr>
            <a:r>
              <a:rPr lang="en-US" dirty="0"/>
              <a:t>Am I choosing what is best for my spirit? </a:t>
            </a:r>
          </a:p>
          <a:p>
            <a:pPr marL="342900" lvl="0" indent="-342900" defTabSz="914400" eaLnBrk="0" fontAlgn="base" hangingPunct="0">
              <a:spcBef>
                <a:spcPct val="0"/>
              </a:spcBef>
              <a:spcAft>
                <a:spcPct val="0"/>
              </a:spcAft>
              <a:buFont typeface="Wingdings" panose="05000000000000000000" pitchFamily="2" charset="2"/>
              <a:buChar char="Ø"/>
            </a:pPr>
            <a:r>
              <a:rPr lang="en-US" dirty="0"/>
              <a:t>Am I considering that I am an eternal spirit and that my decisions will either help or delay my spiritual and moral evolution? </a:t>
            </a:r>
          </a:p>
          <a:p>
            <a:pPr marL="342900" lvl="0" indent="-342900" defTabSz="914400" eaLnBrk="0" fontAlgn="base" hangingPunct="0">
              <a:spcBef>
                <a:spcPct val="0"/>
              </a:spcBef>
              <a:spcAft>
                <a:spcPct val="0"/>
              </a:spcAft>
              <a:buFont typeface="Wingdings" panose="05000000000000000000" pitchFamily="2" charset="2"/>
              <a:buChar char="Ø"/>
            </a:pPr>
            <a:r>
              <a:rPr lang="en-US" dirty="0"/>
              <a:t>Am I prepared to change and set aside old habits that add nothing to my life? </a:t>
            </a:r>
          </a:p>
          <a:p>
            <a:pPr marL="342900" lvl="0" indent="-342900" defTabSz="914400" eaLnBrk="0" fontAlgn="base" hangingPunct="0">
              <a:spcBef>
                <a:spcPct val="0"/>
              </a:spcBef>
              <a:spcAft>
                <a:spcPct val="0"/>
              </a:spcAft>
              <a:buFont typeface="Wingdings" panose="05000000000000000000" pitchFamily="2" charset="2"/>
              <a:buChar char="Ø"/>
            </a:pPr>
            <a:r>
              <a:rPr lang="en-US" dirty="0"/>
              <a:t>How will I face difficulties? </a:t>
            </a:r>
          </a:p>
          <a:p>
            <a:pPr marL="342900" lvl="0" indent="-342900" defTabSz="914400" eaLnBrk="0" fontAlgn="base" hangingPunct="0">
              <a:spcBef>
                <a:spcPct val="0"/>
              </a:spcBef>
              <a:spcAft>
                <a:spcPct val="0"/>
              </a:spcAft>
              <a:buFont typeface="Wingdings" panose="05000000000000000000" pitchFamily="2" charset="2"/>
              <a:buChar char="Ø"/>
            </a:pPr>
            <a:r>
              <a:rPr kumimoji="0" lang="en-US" altLang="pt-BR" b="0" i="0" u="none" strike="noStrike" cap="none" normalizeH="0" baseline="0" dirty="0">
                <a:ln>
                  <a:noFill/>
                </a:ln>
                <a:solidFill>
                  <a:schemeClr val="tx1"/>
                </a:solidFill>
                <a:effectLst/>
              </a:rPr>
              <a:t>Would I feel at peace if the decision were known by everyone?</a:t>
            </a:r>
          </a:p>
          <a:p>
            <a:pPr marL="342900" lvl="0" indent="-342900" defTabSz="914400" eaLnBrk="0" fontAlgn="base" hangingPunct="0">
              <a:spcBef>
                <a:spcPct val="0"/>
              </a:spcBef>
              <a:spcAft>
                <a:spcPct val="0"/>
              </a:spcAft>
              <a:buFont typeface="Wingdings" panose="05000000000000000000" pitchFamily="2" charset="2"/>
              <a:buChar char="Ø"/>
            </a:pPr>
            <a:r>
              <a:rPr lang="en-US" altLang="pt-BR" dirty="0"/>
              <a:t>Does it promote good or merely satisfy ego?</a:t>
            </a:r>
          </a:p>
          <a:p>
            <a:pPr marL="342900" lvl="0" indent="-342900" defTabSz="914400" eaLnBrk="0" fontAlgn="base" hangingPunct="0">
              <a:spcBef>
                <a:spcPct val="0"/>
              </a:spcBef>
              <a:spcAft>
                <a:spcPct val="0"/>
              </a:spcAft>
              <a:buFont typeface="Wingdings" panose="05000000000000000000" pitchFamily="2" charset="2"/>
              <a:buChar char="Ø"/>
            </a:pPr>
            <a:r>
              <a:rPr kumimoji="0" lang="en-US" altLang="pt-BR" b="0" i="0" u="none" strike="noStrike" cap="none" normalizeH="0" baseline="0" dirty="0">
                <a:ln>
                  <a:noFill/>
                </a:ln>
                <a:solidFill>
                  <a:schemeClr val="tx1"/>
                </a:solidFill>
                <a:effectLst/>
              </a:rPr>
              <a:t>Do I need to change? Change your thoughts, practice virtues, do the inner reform.</a:t>
            </a:r>
            <a:endParaRPr kumimoji="0" lang="pt-BR" altLang="pt-BR" b="0" i="0" u="none" strike="noStrike" cap="none" normalizeH="0" baseline="0" dirty="0">
              <a:ln>
                <a:noFill/>
              </a:ln>
              <a:solidFill>
                <a:schemeClr val="tx1"/>
              </a:solidFill>
              <a:effectLst/>
            </a:endParaRPr>
          </a:p>
        </p:txBody>
      </p:sp>
    </p:spTree>
    <p:extLst>
      <p:ext uri="{BB962C8B-B14F-4D97-AF65-F5344CB8AC3E}">
        <p14:creationId xmlns:p14="http://schemas.microsoft.com/office/powerpoint/2010/main" val="30008504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0C2C1E-E068-5BC0-34CD-360ABB7607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853E48-71B9-0D2B-D13D-A1059FA3C361}"/>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en-US" sz="4800"/>
              <a:t>The Influence </a:t>
            </a:r>
            <a:br>
              <a:rPr lang="en-US" sz="4800"/>
            </a:br>
            <a:r>
              <a:rPr lang="en-US" sz="4800"/>
              <a:t>of Spirits</a:t>
            </a:r>
            <a:endParaRPr lang="en-US" sz="4800" dirty="0"/>
          </a:p>
        </p:txBody>
      </p:sp>
      <p:sp>
        <p:nvSpPr>
          <p:cNvPr id="4" name="CaixaDeTexto 3">
            <a:extLst>
              <a:ext uri="{FF2B5EF4-FFF2-40B4-BE49-F238E27FC236}">
                <a16:creationId xmlns:a16="http://schemas.microsoft.com/office/drawing/2014/main" id="{A4DE3510-972E-8980-BD6A-1DE5FB48DD8C}"/>
              </a:ext>
            </a:extLst>
          </p:cNvPr>
          <p:cNvSpPr txBox="1"/>
          <p:nvPr/>
        </p:nvSpPr>
        <p:spPr>
          <a:xfrm>
            <a:off x="498987" y="2467897"/>
            <a:ext cx="8300884" cy="3416320"/>
          </a:xfrm>
          <a:prstGeom prst="rect">
            <a:avLst/>
          </a:prstGeom>
          <a:noFill/>
        </p:spPr>
        <p:txBody>
          <a:bodyPr wrap="square">
            <a:spAutoFit/>
          </a:bodyPr>
          <a:lstStyle/>
          <a:p>
            <a:r>
              <a:rPr lang="en-US" dirty="0"/>
              <a:t>Spiritism teaches that we are constantly influenced by spirits—both enlightened and imperfect. Our thoughts attract similar thoughts. Thus, when making decisions, our mental state matters greatly.</a:t>
            </a:r>
          </a:p>
          <a:p>
            <a:endParaRPr lang="en-US" dirty="0"/>
          </a:p>
          <a:p>
            <a:r>
              <a:rPr lang="en-US" dirty="0"/>
              <a:t>If we cultivate </a:t>
            </a:r>
            <a:r>
              <a:rPr lang="en-US" u="sng" dirty="0"/>
              <a:t>anger, pride, or fear</a:t>
            </a:r>
            <a:r>
              <a:rPr lang="en-US" dirty="0"/>
              <a:t>, we may </a:t>
            </a:r>
            <a:r>
              <a:rPr lang="en-US" u="sng" dirty="0"/>
              <a:t>attract</a:t>
            </a:r>
            <a:r>
              <a:rPr lang="en-US" dirty="0"/>
              <a:t> influences that reinforce those tendencies. </a:t>
            </a:r>
          </a:p>
          <a:p>
            <a:r>
              <a:rPr lang="en-US" dirty="0"/>
              <a:t>If we </a:t>
            </a:r>
            <a:r>
              <a:rPr lang="en-US" u="sng" dirty="0"/>
              <a:t>seek serenity, humility, and goodwill</a:t>
            </a:r>
            <a:r>
              <a:rPr lang="en-US" dirty="0"/>
              <a:t>, we attract benevolent spirits who inspire wiser choices.</a:t>
            </a:r>
          </a:p>
          <a:p>
            <a:endParaRPr lang="en-US" dirty="0"/>
          </a:p>
          <a:p>
            <a:r>
              <a:rPr lang="en-US" dirty="0"/>
              <a:t>Therefore, before deciding, it is wise to </a:t>
            </a:r>
            <a:r>
              <a:rPr lang="en-US" b="1" dirty="0"/>
              <a:t>elevate our thoughts through prayer</a:t>
            </a:r>
            <a:r>
              <a:rPr lang="en-US" dirty="0"/>
              <a:t> and sincere intention.</a:t>
            </a:r>
          </a:p>
          <a:p>
            <a:endParaRPr lang="pt-BR" dirty="0"/>
          </a:p>
        </p:txBody>
      </p:sp>
    </p:spTree>
    <p:extLst>
      <p:ext uri="{BB962C8B-B14F-4D97-AF65-F5344CB8AC3E}">
        <p14:creationId xmlns:p14="http://schemas.microsoft.com/office/powerpoint/2010/main" val="153424152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1F53-5DDD-6F67-0730-5C5EA7B61A4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48F3AA-D6DD-A6F8-F0C2-6180B2C7F397}"/>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en-US" sz="4800"/>
              <a:t>Charity as the Superior Criteria</a:t>
            </a:r>
            <a:endParaRPr lang="en-US" sz="4800" dirty="0"/>
          </a:p>
        </p:txBody>
      </p:sp>
      <p:sp>
        <p:nvSpPr>
          <p:cNvPr id="4" name="CaixaDeTexto 3">
            <a:extLst>
              <a:ext uri="{FF2B5EF4-FFF2-40B4-BE49-F238E27FC236}">
                <a16:creationId xmlns:a16="http://schemas.microsoft.com/office/drawing/2014/main" id="{EB72EA77-437B-D417-D12B-3E98AAD8FB9C}"/>
              </a:ext>
            </a:extLst>
          </p:cNvPr>
          <p:cNvSpPr txBox="1"/>
          <p:nvPr/>
        </p:nvSpPr>
        <p:spPr>
          <a:xfrm>
            <a:off x="498987" y="2467897"/>
            <a:ext cx="8300884" cy="2862322"/>
          </a:xfrm>
          <a:prstGeom prst="rect">
            <a:avLst/>
          </a:prstGeom>
          <a:noFill/>
        </p:spPr>
        <p:txBody>
          <a:bodyPr wrap="square">
            <a:spAutoFit/>
          </a:bodyPr>
          <a:lstStyle/>
          <a:p>
            <a:r>
              <a:rPr lang="en-US" dirty="0"/>
              <a:t>Charity is not only donating money, goods or time for people in need; it is benevolence toward all, indulgence toward imperfections, and forgiveness of offenses.</a:t>
            </a:r>
          </a:p>
          <a:p>
            <a:endParaRPr lang="en-US" dirty="0"/>
          </a:p>
          <a:p>
            <a:r>
              <a:rPr lang="en-US" u="sng" dirty="0"/>
              <a:t>When unsure what to do, the Spiritist can ask:</a:t>
            </a:r>
          </a:p>
          <a:p>
            <a:endParaRPr lang="en-US" dirty="0"/>
          </a:p>
          <a:p>
            <a:r>
              <a:rPr lang="en-US" b="1" dirty="0"/>
              <a:t>Which option expresses greater charity?</a:t>
            </a:r>
          </a:p>
          <a:p>
            <a:endParaRPr lang="en-US" dirty="0"/>
          </a:p>
          <a:p>
            <a:r>
              <a:rPr lang="en-US" dirty="0"/>
              <a:t>The answer to that question often reveals the morally superior path.</a:t>
            </a:r>
          </a:p>
          <a:p>
            <a:endParaRPr lang="pt-BR" dirty="0"/>
          </a:p>
        </p:txBody>
      </p:sp>
    </p:spTree>
    <p:extLst>
      <p:ext uri="{BB962C8B-B14F-4D97-AF65-F5344CB8AC3E}">
        <p14:creationId xmlns:p14="http://schemas.microsoft.com/office/powerpoint/2010/main" val="3058366888"/>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E98ABE-059F-85D1-8DF7-F34C1175BF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ACBC27-C93B-BD39-7BAF-F6E0BC8AF6B8}"/>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pt-BR" sz="4800"/>
              <a:t>Accepting Outcomes with Serenity</a:t>
            </a:r>
            <a:endParaRPr lang="en-US" sz="4800" dirty="0"/>
          </a:p>
        </p:txBody>
      </p:sp>
      <p:sp>
        <p:nvSpPr>
          <p:cNvPr id="4" name="CaixaDeTexto 3">
            <a:extLst>
              <a:ext uri="{FF2B5EF4-FFF2-40B4-BE49-F238E27FC236}">
                <a16:creationId xmlns:a16="http://schemas.microsoft.com/office/drawing/2014/main" id="{5DDCB4D4-F03F-8E83-1A1B-979459D700D8}"/>
              </a:ext>
            </a:extLst>
          </p:cNvPr>
          <p:cNvSpPr txBox="1"/>
          <p:nvPr/>
        </p:nvSpPr>
        <p:spPr>
          <a:xfrm>
            <a:off x="498987" y="2467897"/>
            <a:ext cx="8300884" cy="1477328"/>
          </a:xfrm>
          <a:prstGeom prst="rect">
            <a:avLst/>
          </a:prstGeom>
          <a:noFill/>
        </p:spPr>
        <p:txBody>
          <a:bodyPr wrap="square">
            <a:spAutoFit/>
          </a:bodyPr>
          <a:lstStyle/>
          <a:p>
            <a:r>
              <a:rPr lang="en-US" dirty="0"/>
              <a:t>Even when we decide carefully, results may not match expectations. Spiritism teaches that events unfold within divine justice and wisdom. If we acted sincerely, with good intention and moral awareness, we can accept outcomes peacefully, trusting that every experience contributes to growth.</a:t>
            </a:r>
            <a:endParaRPr lang="pt-BR" dirty="0"/>
          </a:p>
        </p:txBody>
      </p:sp>
    </p:spTree>
    <p:extLst>
      <p:ext uri="{BB962C8B-B14F-4D97-AF65-F5344CB8AC3E}">
        <p14:creationId xmlns:p14="http://schemas.microsoft.com/office/powerpoint/2010/main" val="3995212177"/>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A36D0-3A6E-3FE8-6B1B-5439D2D0B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EEB2B5-77A6-B42E-EAB6-A18D6CBE2D28}"/>
              </a:ext>
            </a:extLst>
          </p:cNvPr>
          <p:cNvSpPr>
            <a:spLocks noGrp="1"/>
          </p:cNvSpPr>
          <p:nvPr>
            <p:ph type="title"/>
          </p:nvPr>
        </p:nvSpPr>
        <p:spPr>
          <a:xfrm>
            <a:off x="498987" y="388921"/>
            <a:ext cx="7003026" cy="1498873"/>
          </a:xfrm>
        </p:spPr>
        <p:txBody>
          <a:bodyPr vert="horz" lIns="91440" tIns="45720" rIns="91440" bIns="45720" rtlCol="0" anchor="b">
            <a:normAutofit/>
          </a:bodyPr>
          <a:lstStyle/>
          <a:p>
            <a:pPr>
              <a:lnSpc>
                <a:spcPct val="90000"/>
              </a:lnSpc>
            </a:pPr>
            <a:r>
              <a:rPr lang="pt-BR" sz="4800"/>
              <a:t>Practical Spiritist Decision Formula</a:t>
            </a:r>
            <a:endParaRPr lang="en-US" sz="4800" dirty="0"/>
          </a:p>
        </p:txBody>
      </p:sp>
      <p:sp>
        <p:nvSpPr>
          <p:cNvPr id="4" name="CaixaDeTexto 3">
            <a:extLst>
              <a:ext uri="{FF2B5EF4-FFF2-40B4-BE49-F238E27FC236}">
                <a16:creationId xmlns:a16="http://schemas.microsoft.com/office/drawing/2014/main" id="{3CE86A97-A9B5-2C05-68AE-915EEA1F9D62}"/>
              </a:ext>
            </a:extLst>
          </p:cNvPr>
          <p:cNvSpPr txBox="1"/>
          <p:nvPr/>
        </p:nvSpPr>
        <p:spPr>
          <a:xfrm>
            <a:off x="498987" y="1858298"/>
            <a:ext cx="8300884" cy="2062103"/>
          </a:xfrm>
          <a:prstGeom prst="rect">
            <a:avLst/>
          </a:prstGeom>
          <a:noFill/>
        </p:spPr>
        <p:txBody>
          <a:bodyPr wrap="square">
            <a:spAutoFit/>
          </a:bodyPr>
          <a:lstStyle/>
          <a:p>
            <a:r>
              <a:rPr lang="en-US" sz="2000" b="1" dirty="0"/>
              <a:t>REASON AND FAITH TOGETHER</a:t>
            </a:r>
          </a:p>
          <a:p>
            <a:endParaRPr lang="en-US" dirty="0"/>
          </a:p>
          <a:p>
            <a:r>
              <a:rPr lang="en-US" b="1" dirty="0"/>
              <a:t>Pause → Consult → Pray → Reflect → Choose → Accept → Learn</a:t>
            </a:r>
          </a:p>
          <a:p>
            <a:endParaRPr lang="en-US" dirty="0"/>
          </a:p>
          <a:p>
            <a:r>
              <a:rPr lang="en-US" dirty="0"/>
              <a:t>This transforms decision-making from a source of anxiety into an opportunity for evolution.</a:t>
            </a:r>
          </a:p>
          <a:p>
            <a:endParaRPr lang="pt-BR" dirty="0"/>
          </a:p>
        </p:txBody>
      </p:sp>
      <p:sp>
        <p:nvSpPr>
          <p:cNvPr id="5" name="CaixaDeTexto 4">
            <a:extLst>
              <a:ext uri="{FF2B5EF4-FFF2-40B4-BE49-F238E27FC236}">
                <a16:creationId xmlns:a16="http://schemas.microsoft.com/office/drawing/2014/main" id="{BDC94C4E-8958-BA69-63D4-99DA233881A7}"/>
              </a:ext>
            </a:extLst>
          </p:cNvPr>
          <p:cNvSpPr txBox="1"/>
          <p:nvPr/>
        </p:nvSpPr>
        <p:spPr>
          <a:xfrm>
            <a:off x="498987" y="3785704"/>
            <a:ext cx="8584790" cy="3208148"/>
          </a:xfrm>
          <a:prstGeom prst="rect">
            <a:avLst/>
          </a:prstGeom>
          <a:noFill/>
        </p:spPr>
        <p:txBody>
          <a:bodyPr wrap="square">
            <a:spAutoFit/>
          </a:bodyPr>
          <a:lstStyle/>
          <a:p>
            <a:pPr>
              <a:buNone/>
            </a:pPr>
            <a:r>
              <a:rPr lang="en-US" dirty="0"/>
              <a:t>When faced with a choice, we can follow a spiritual process:</a:t>
            </a:r>
          </a:p>
          <a:p>
            <a:pPr>
              <a:buFont typeface="+mj-lt"/>
              <a:buAutoNum type="arabicPeriod"/>
            </a:pPr>
            <a:r>
              <a:rPr lang="en-US" b="1" dirty="0"/>
              <a:t>Examine intention</a:t>
            </a:r>
            <a:r>
              <a:rPr lang="en-US" dirty="0"/>
              <a:t> — Why am I choosing this?</a:t>
            </a:r>
          </a:p>
          <a:p>
            <a:pPr>
              <a:buFont typeface="+mj-lt"/>
              <a:buAutoNum type="arabicPeriod"/>
            </a:pPr>
            <a:r>
              <a:rPr lang="en-US" b="1" dirty="0"/>
              <a:t>Consult conscience</a:t>
            </a:r>
            <a:r>
              <a:rPr lang="en-US" dirty="0"/>
              <a:t> — Does it feel morally right?</a:t>
            </a:r>
          </a:p>
          <a:p>
            <a:pPr>
              <a:buFont typeface="+mj-lt"/>
              <a:buAutoNum type="arabicPeriod"/>
            </a:pPr>
            <a:r>
              <a:rPr lang="en-US" b="1" dirty="0"/>
              <a:t>Pray</a:t>
            </a:r>
            <a:r>
              <a:rPr lang="en-US" dirty="0"/>
              <a:t> — Seek inspiration from higher spirits.</a:t>
            </a:r>
          </a:p>
          <a:p>
            <a:pPr>
              <a:buFont typeface="+mj-lt"/>
              <a:buAutoNum type="arabicPeriod"/>
            </a:pPr>
            <a:r>
              <a:rPr lang="en-US" b="1" dirty="0"/>
              <a:t>Reflect on consequences</a:t>
            </a:r>
            <a:r>
              <a:rPr lang="en-US" dirty="0"/>
              <a:t> — For myself, others, and the future.</a:t>
            </a:r>
          </a:p>
          <a:p>
            <a:pPr>
              <a:buFont typeface="+mj-lt"/>
              <a:buAutoNum type="arabicPeriod"/>
            </a:pPr>
            <a:r>
              <a:rPr lang="en-US" b="1" dirty="0"/>
              <a:t>Act with charity</a:t>
            </a:r>
            <a:r>
              <a:rPr lang="en-US" dirty="0"/>
              <a:t> — Choose the most loving option.</a:t>
            </a:r>
          </a:p>
          <a:p>
            <a:pPr>
              <a:buFont typeface="+mj-lt"/>
              <a:buAutoNum type="arabicPeriod"/>
            </a:pPr>
            <a:r>
              <a:rPr lang="en-US" b="1" dirty="0"/>
              <a:t>Accept results serenely</a:t>
            </a:r>
            <a:r>
              <a:rPr lang="en-US" dirty="0"/>
              <a:t> — Trust divine wisdom.</a:t>
            </a:r>
          </a:p>
          <a:p>
            <a:pPr>
              <a:buFont typeface="+mj-lt"/>
              <a:buAutoNum type="arabicPeriod"/>
            </a:pPr>
            <a:r>
              <a:rPr lang="en-US" b="1" dirty="0"/>
              <a:t>Learn with the outcome</a:t>
            </a:r>
          </a:p>
          <a:p>
            <a:pPr>
              <a:buFont typeface="+mj-lt"/>
              <a:buAutoNum type="arabicPeriod"/>
            </a:pPr>
            <a:endParaRPr lang="en-US" b="1" dirty="0"/>
          </a:p>
          <a:p>
            <a:r>
              <a:rPr lang="en-US" b="1" i="1" dirty="0"/>
              <a:t>Faith guides the heart; reason guides the mind. Together, they guide action.</a:t>
            </a:r>
          </a:p>
          <a:p>
            <a:pPr>
              <a:buFont typeface="+mj-lt"/>
              <a:buAutoNum type="arabicPeriod"/>
            </a:pPr>
            <a:endParaRPr lang="en-US" b="1" dirty="0"/>
          </a:p>
        </p:txBody>
      </p:sp>
    </p:spTree>
    <p:extLst>
      <p:ext uri="{BB962C8B-B14F-4D97-AF65-F5344CB8AC3E}">
        <p14:creationId xmlns:p14="http://schemas.microsoft.com/office/powerpoint/2010/main" val="2234117182"/>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65ABEE-4697-D33B-4ED3-F9C43BD08C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0893056-20ED-EEED-40D8-4491D24BCC00}"/>
              </a:ext>
            </a:extLst>
          </p:cNvPr>
          <p:cNvSpPr>
            <a:spLocks noGrp="1"/>
          </p:cNvSpPr>
          <p:nvPr>
            <p:ph type="title"/>
          </p:nvPr>
        </p:nvSpPr>
        <p:spPr>
          <a:xfrm>
            <a:off x="498987" y="280814"/>
            <a:ext cx="7003026" cy="1498873"/>
          </a:xfrm>
        </p:spPr>
        <p:txBody>
          <a:bodyPr vert="horz" lIns="91440" tIns="45720" rIns="91440" bIns="45720" rtlCol="0" anchor="b">
            <a:normAutofit/>
          </a:bodyPr>
          <a:lstStyle/>
          <a:p>
            <a:pPr>
              <a:lnSpc>
                <a:spcPct val="90000"/>
              </a:lnSpc>
            </a:pPr>
            <a:r>
              <a:rPr lang="pt-BR" sz="4800"/>
              <a:t>Decisions Affect Other People</a:t>
            </a:r>
            <a:endParaRPr lang="en-US" sz="4800" dirty="0"/>
          </a:p>
        </p:txBody>
      </p:sp>
      <p:sp>
        <p:nvSpPr>
          <p:cNvPr id="4" name="CaixaDeTexto 3">
            <a:extLst>
              <a:ext uri="{FF2B5EF4-FFF2-40B4-BE49-F238E27FC236}">
                <a16:creationId xmlns:a16="http://schemas.microsoft.com/office/drawing/2014/main" id="{C9FEAB66-803F-8549-78FD-FCFF572D3BAC}"/>
              </a:ext>
            </a:extLst>
          </p:cNvPr>
          <p:cNvSpPr txBox="1"/>
          <p:nvPr/>
        </p:nvSpPr>
        <p:spPr>
          <a:xfrm>
            <a:off x="498987" y="1691197"/>
            <a:ext cx="8300884" cy="5355312"/>
          </a:xfrm>
          <a:prstGeom prst="rect">
            <a:avLst/>
          </a:prstGeom>
          <a:noFill/>
        </p:spPr>
        <p:txBody>
          <a:bodyPr wrap="square">
            <a:spAutoFit/>
          </a:bodyPr>
          <a:lstStyle/>
          <a:p>
            <a:r>
              <a:rPr lang="en-US" dirty="0"/>
              <a:t>Spiritism teaches that all spirits are interconnected. Humanity is a single family, and no action is isolated. Even seemingly small decisions can affect other lives.</a:t>
            </a:r>
          </a:p>
          <a:p>
            <a:endParaRPr lang="en-US" dirty="0"/>
          </a:p>
          <a:p>
            <a:r>
              <a:rPr lang="en-US" dirty="0"/>
              <a:t>A kind word can prevent despair. A mean word can wound deeply. A fair decision at work can uplift many; an unjust one can cause suffering. We often do not see the full consequences of what we do, but divine law registers them all with perfect justice and mercy.</a:t>
            </a:r>
          </a:p>
          <a:p>
            <a:endParaRPr lang="en-US" dirty="0"/>
          </a:p>
          <a:p>
            <a:r>
              <a:rPr lang="en-US" dirty="0"/>
              <a:t>This is why </a:t>
            </a:r>
            <a:r>
              <a:rPr lang="en-US" dirty="0" err="1"/>
              <a:t>Kardec</a:t>
            </a:r>
            <a:r>
              <a:rPr lang="en-US" dirty="0"/>
              <a:t> emphasized the moral principle:</a:t>
            </a:r>
          </a:p>
          <a:p>
            <a:r>
              <a:rPr lang="en-US" dirty="0"/>
              <a:t>True progress is measured by how much good we do for others.</a:t>
            </a:r>
          </a:p>
          <a:p>
            <a:endParaRPr lang="en-US" dirty="0"/>
          </a:p>
          <a:p>
            <a:r>
              <a:rPr lang="en-US" u="sng" dirty="0"/>
              <a:t>When making a decision, the Spiritist asks:</a:t>
            </a:r>
          </a:p>
          <a:p>
            <a:pPr marL="285750" indent="-285750">
              <a:buFont typeface="Wingdings" panose="05000000000000000000" pitchFamily="2" charset="2"/>
              <a:buChar char="Ø"/>
            </a:pPr>
            <a:r>
              <a:rPr lang="en-US" dirty="0"/>
              <a:t>Will this help or harm someone?</a:t>
            </a:r>
          </a:p>
          <a:p>
            <a:pPr marL="285750" indent="-285750">
              <a:buFont typeface="Wingdings" panose="05000000000000000000" pitchFamily="2" charset="2"/>
              <a:buChar char="Ø"/>
            </a:pPr>
            <a:r>
              <a:rPr lang="en-US" dirty="0"/>
              <a:t>Does this decision respect responsibility and compassion?</a:t>
            </a:r>
          </a:p>
          <a:p>
            <a:pPr marL="285750" indent="-285750">
              <a:buFont typeface="Wingdings" panose="05000000000000000000" pitchFamily="2" charset="2"/>
              <a:buChar char="Ø"/>
            </a:pPr>
            <a:r>
              <a:rPr lang="en-US" dirty="0"/>
              <a:t>Would I want this done to me?</a:t>
            </a:r>
          </a:p>
          <a:p>
            <a:endParaRPr lang="en-US" dirty="0"/>
          </a:p>
          <a:p>
            <a:r>
              <a:rPr lang="en-US" dirty="0"/>
              <a:t>In this way, decisions become acts of fraternity.</a:t>
            </a:r>
          </a:p>
          <a:p>
            <a:endParaRPr lang="pt-BR" dirty="0"/>
          </a:p>
        </p:txBody>
      </p:sp>
    </p:spTree>
    <p:extLst>
      <p:ext uri="{BB962C8B-B14F-4D97-AF65-F5344CB8AC3E}">
        <p14:creationId xmlns:p14="http://schemas.microsoft.com/office/powerpoint/2010/main" val="292810685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Íon">
  <a:themeElements>
    <a:clrScheme name="Í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Í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Í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1191</TotalTime>
  <Words>1755</Words>
  <Application>Microsoft Office PowerPoint</Application>
  <PresentationFormat>Apresentação na tela (4:3)</PresentationFormat>
  <Paragraphs>170</Paragraphs>
  <Slides>14</Slides>
  <Notes>0</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Century Gothic</vt:lpstr>
      <vt:lpstr>Wingdings</vt:lpstr>
      <vt:lpstr>Wingdings 3</vt:lpstr>
      <vt:lpstr>Íon</vt:lpstr>
      <vt:lpstr>MAKING DECISIONS</vt:lpstr>
      <vt:lpstr>Free Will &amp; Responsibility</vt:lpstr>
      <vt:lpstr>Decisions Shape Our Own Spirit</vt:lpstr>
      <vt:lpstr>The Role of Conscience</vt:lpstr>
      <vt:lpstr>The Influence  of Spirits</vt:lpstr>
      <vt:lpstr>Charity as the Superior Criteria</vt:lpstr>
      <vt:lpstr>Accepting Outcomes with Serenity</vt:lpstr>
      <vt:lpstr>Practical Spiritist Decision Formula</vt:lpstr>
      <vt:lpstr>Decisions Affect Other People</vt:lpstr>
      <vt:lpstr>Decisions Influence the Moral Atmosphere of the World</vt:lpstr>
      <vt:lpstr>The Transforming Power of Good Choices</vt:lpstr>
      <vt:lpstr>Jesus Teachings</vt:lpstr>
      <vt:lpstr>Apresentação do PowerPoint</vt:lpstr>
      <vt:lpstr>Apresentação do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Andreia Vargas</dc:creator>
  <cp:keywords/>
  <dc:description>generated using python-pptx</dc:description>
  <cp:lastModifiedBy>Andreia Vargas</cp:lastModifiedBy>
  <cp:revision>33</cp:revision>
  <cp:lastPrinted>2026-02-19T01:10:29Z</cp:lastPrinted>
  <dcterms:created xsi:type="dcterms:W3CDTF">2013-01-27T09:14:16Z</dcterms:created>
  <dcterms:modified xsi:type="dcterms:W3CDTF">2026-02-19T02:18:35Z</dcterms:modified>
  <cp:category/>
</cp:coreProperties>
</file>