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3400"/>
    <a:srgbClr val="F3E5D5"/>
    <a:srgbClr val="D96703"/>
    <a:srgbClr val="F3B366"/>
    <a:srgbClr val="5A1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95" d="100"/>
          <a:sy n="95" d="100"/>
        </p:scale>
        <p:origin x="464" y="1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42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clarifying: Francis is not a Spiritist thinker. He is a historical example of the moral transformation Spiritism calls reforma íntima. Invite the audience to read his life as a living drama of inner conversion.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expressions of transformed consciousness — one poetic/cosmic, one pedagogical and tender.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audience: who are we when life no longer comforts us? This is where the depth of inner reform is proven.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here. Let the arc be visible. From is where we begin; To is what the spirit can become. Invite the audience to locate themselves somewhere on this arc.The spirit advances through lived transformation. Francis's life shows the near-perfect dramatic arc of reforma íntima. Inner reform is not repression of personality — it is purification of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rush through these. Read them slowly. Invite a moment of silence. These are not rhetorical — they are meant to be carried home.Invite self-examination rather than admiration from a distance. The measure of tonight is whether the audience leaves with one concrete intention for inner reform.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slowly and meditatively. Consider a moment of silence before closing. Francis's life is not a model to admire from a distance — it is a mirror in which each spirit can recognize its own path.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reforma íntima as the gradual moral transformation of the spirit through self-knowledge, humility, discipline, charity, and alignment with divine law. Frame the whole talk around this one question.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interdisciplinary method briefly. These four lenses reinforce each other — none contradicts the others. Each enriches the Spiritist reading.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Emphasize: sanctity does not begin in perfection. Francis started as an ordinary human being shaped by social prestige. Inner reform begins when illusion becomes visible.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insight: suffering does not cause sanctity, but it breaks the false certainty that prevents transformation. Spiritism reads trials as opportunities, not only punishments.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Critical point for a Spiritist audience: real transformation is progressive, not theatrical. This stage is the re-education of attention.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perhaps the most powerful single episode for reforma íntima: not a change of opinion but a change of moral reflex. Pause here and let the audience feel the weight of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events that belong together: hearing the call to rebuild, and then shedding the old identity. The external and internal are mirror images.Lesson from San Damiano: the world's repair begins in the repair of conscience. Lesson from renunciation: inner reform requires detachment not only from objects, but from the false self those objects sustain.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Spiritist insight: good intentions alone do not transform the spirit. Habits do. And charity is the practical criterion of progress.Lesson: inner reform matures when aspiration becomes method. Inner reform is authenticated by outward charity.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3E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9596" y="0"/>
            <a:ext cx="128016" cy="5143500"/>
          </a:xfrm>
          <a:prstGeom prst="rect">
            <a:avLst/>
          </a:prstGeom>
          <a:solidFill>
            <a:srgbClr val="8C3400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08420" y="0"/>
            <a:ext cx="54864" cy="5143500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457200" y="497003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D9670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Saint Francis of Assisi</a:t>
            </a:r>
            <a:endParaRPr lang="en-US" sz="4200" dirty="0">
              <a:solidFill>
                <a:srgbClr val="D96703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210618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i="1" dirty="0">
                <a:solidFill>
                  <a:srgbClr val="8C34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Inner Reform</a:t>
            </a:r>
            <a:endParaRPr lang="en-US" sz="3200" dirty="0">
              <a:solidFill>
                <a:srgbClr val="8C340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2286000" y="2022147"/>
            <a:ext cx="4572000" cy="45720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2793626" y="2438334"/>
            <a:ext cx="3556747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5A1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Historical, Philosophical, Neuroscientific, and Spiritist Reading</a:t>
            </a:r>
            <a:endParaRPr lang="en-US" sz="2400" dirty="0">
              <a:solidFill>
                <a:srgbClr val="5A19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448056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9670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30-Minute Presentation · Spiritist Society Towards the Light</a:t>
            </a:r>
            <a:endParaRPr lang="en-US" sz="1200" dirty="0">
              <a:solidFill>
                <a:srgbClr val="D96703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FB71F26-3883-44DA-3E2A-056A6027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847" y="1661094"/>
            <a:ext cx="5223608" cy="34824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 &amp; 10. Canticle of the Creatures and Greccio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411480" y="1005840"/>
            <a:ext cx="4069080" cy="3886200"/>
          </a:xfrm>
          <a:prstGeom prst="rect">
            <a:avLst/>
          </a:prstGeom>
          <a:solidFill>
            <a:srgbClr val="3D4F6E"/>
          </a:solidFill>
          <a:ln w="12700">
            <a:solidFill>
              <a:srgbClr val="3D4F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675852" y="1097280"/>
            <a:ext cx="3840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Canticle of the Creatures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3657600" cy="36576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675852" y="1839292"/>
            <a:ext cx="38404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Praise through Brother Sun, Sister Moon, water, fire, earth — and even Sister Death. Gratitude replaces control; communion replaces domination.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Spiritism: harmony with divine law. Neuroscience: awe reduces egocentric narrowing.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Lesson: inner reform expands the self from possession to participation.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800600" y="1005840"/>
            <a:ext cx="4069080" cy="3886200"/>
          </a:xfrm>
          <a:prstGeom prst="rect">
            <a:avLst/>
          </a:prstGeom>
          <a:solidFill>
            <a:srgbClr val="3D4F6E"/>
          </a:solidFill>
          <a:ln w="12700">
            <a:solidFill>
              <a:srgbClr val="3D4F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5064972" y="1097280"/>
            <a:ext cx="3840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Greccio — Teaching Through Tenderness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4983480" y="1691640"/>
            <a:ext cx="3657600" cy="36576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5064972" y="1839292"/>
            <a:ext cx="3576108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Francis creates the first Christmas crèche — vivid, embodied, affective. Truth is not only explained but felt.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Spiritism: moral transformation requires touching feeling, not only the intellect. Neuroscience: emotion and imagery deepen moral memory.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Lesson: the heart is reformed by truth felt, not only truth understood.</a:t>
            </a:r>
            <a:endParaRPr lang="en-US" sz="1600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CB16A85C-1F9E-7F36-7351-35CC5A691143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DEC5AB0F-057D-77F7-CD8F-D9C21813327D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 Final Suffering — Love Tested in Pain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411480" y="1674158"/>
            <a:ext cx="4297680" cy="31264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Illness, physical decline, near-blindness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Disappointments within his own growing movement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stigmata: deepest identification with Christ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Composed the Canticle while gravely ill — even singing of Sister Death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5029200" y="914400"/>
            <a:ext cx="3840480" cy="3886200"/>
          </a:xfrm>
          <a:prstGeom prst="rect">
            <a:avLst/>
          </a:prstGeom>
          <a:solidFill>
            <a:srgbClr val="5C1E32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5166360" y="100584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Spiritist &amp; Philosophical Reading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166360" y="1674158"/>
            <a:ext cx="3566160" cy="24564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 is proven under trial, not in comfort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Suffering reveals whether pride has truly diminished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Neuroscience: pain narrows and hardens — to remain loving is a profound conquest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Lesson: inner reform is confirmed when adversity no longer destroys charity</a:t>
            </a:r>
            <a:endParaRPr lang="en-US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FC6E729A-22D0-723D-D795-09F114813756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7F6E4BCB-2B23-0A8A-6055-3040BBC6EBD5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 The Complete Arc of Reforma Íntima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411480" y="960120"/>
            <a:ext cx="4023360" cy="621792"/>
          </a:xfrm>
          <a:prstGeom prst="rect">
            <a:avLst/>
          </a:prstGeom>
          <a:solidFill>
            <a:srgbClr val="5C1E32"/>
          </a:solidFill>
          <a:ln w="12700">
            <a:solidFill>
              <a:srgbClr val="5C1E3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978408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411480" y="1581912"/>
            <a:ext cx="4023360" cy="3291840"/>
          </a:xfrm>
          <a:prstGeom prst="rect">
            <a:avLst/>
          </a:prstGeom>
          <a:solidFill>
            <a:srgbClr val="FAF6F0"/>
          </a:solidFill>
          <a:ln w="12700">
            <a:solidFill>
              <a:srgbClr val="5C1E3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548640" y="1645920"/>
            <a:ext cx="37490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Vanity and pride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Desire for status and honor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Aversion and fear of the outcast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Attachment to wealth and image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Self-display and social identity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Egoic contraction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4846320" y="960120"/>
            <a:ext cx="4023360" cy="621792"/>
          </a:xfrm>
          <a:prstGeom prst="rect">
            <a:avLst/>
          </a:prstGeom>
          <a:solidFill>
            <a:srgbClr val="3D4F6E"/>
          </a:solidFill>
          <a:ln w="12700">
            <a:solidFill>
              <a:srgbClr val="3D4F6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4937760" y="978408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4846320" y="1581912"/>
            <a:ext cx="4023360" cy="3291840"/>
          </a:xfrm>
          <a:prstGeom prst="rect">
            <a:avLst/>
          </a:prstGeom>
          <a:solidFill>
            <a:srgbClr val="FAF6F0"/>
          </a:solidFill>
          <a:ln w="12700">
            <a:solidFill>
              <a:srgbClr val="3D4F6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4983480" y="1645920"/>
            <a:ext cx="37490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Humility and simplicity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and fraternal care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Compassion for the suffering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Radical detachment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Quiet, charitable presence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Cosmic fraternity and praise</a:t>
            </a: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4453128" y="2468880"/>
            <a:ext cx="237744" cy="457200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4425696" y="2395728"/>
            <a:ext cx="2926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9A0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200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EC6B3584-E85F-F52E-8B08-AC46005397F5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91E16E9D-FC85-DE64-03FE-185D5B394524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Self-Examination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411480" y="960120"/>
            <a:ext cx="548640" cy="621792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411480" y="960120"/>
            <a:ext cx="548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1024128" y="1014984"/>
            <a:ext cx="7680960" cy="512064"/>
          </a:xfrm>
          <a:prstGeom prst="rect">
            <a:avLst/>
          </a:prstGeom>
          <a:solidFill>
            <a:srgbClr val="F8F2E9"/>
          </a:solidFill>
          <a:ln w="12700">
            <a:solidFill>
              <a:srgbClr val="C4A8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1097280" y="1024128"/>
            <a:ext cx="7498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false self am I still defending?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411480" y="1764792"/>
            <a:ext cx="548640" cy="621792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411480" y="1764792"/>
            <a:ext cx="548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1024128" y="1819656"/>
            <a:ext cx="7680960" cy="512064"/>
          </a:xfrm>
          <a:prstGeom prst="rect">
            <a:avLst/>
          </a:prstGeom>
          <a:solidFill>
            <a:srgbClr val="F8F2E9"/>
          </a:solidFill>
          <a:ln w="12700">
            <a:solidFill>
              <a:srgbClr val="C4A8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1097280" y="1828800"/>
            <a:ext cx="7498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suffering in my life may be inviting awakening?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411480" y="2569464"/>
            <a:ext cx="548640" cy="621792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411480" y="2569464"/>
            <a:ext cx="548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1024128" y="2624328"/>
            <a:ext cx="7680960" cy="512064"/>
          </a:xfrm>
          <a:prstGeom prst="rect">
            <a:avLst/>
          </a:prstGeom>
          <a:solidFill>
            <a:srgbClr val="F8F2E9"/>
          </a:solidFill>
          <a:ln w="12700">
            <a:solidFill>
              <a:srgbClr val="C4A8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4"/>
          <p:cNvSpPr/>
          <p:nvPr/>
        </p:nvSpPr>
        <p:spPr>
          <a:xfrm>
            <a:off x="1097280" y="2633472"/>
            <a:ext cx="7498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Whom do I still reject or avoid inwardly — my own leper?</a:t>
            </a:r>
            <a:endParaRPr lang="en-US" sz="2000" dirty="0"/>
          </a:p>
        </p:txBody>
      </p:sp>
      <p:sp>
        <p:nvSpPr>
          <p:cNvPr id="18" name="Shape 15"/>
          <p:cNvSpPr/>
          <p:nvPr/>
        </p:nvSpPr>
        <p:spPr>
          <a:xfrm>
            <a:off x="411480" y="3374136"/>
            <a:ext cx="548640" cy="621792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6"/>
          <p:cNvSpPr/>
          <p:nvPr/>
        </p:nvSpPr>
        <p:spPr>
          <a:xfrm>
            <a:off x="411480" y="3374136"/>
            <a:ext cx="548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1024128" y="3429000"/>
            <a:ext cx="7680960" cy="512064"/>
          </a:xfrm>
          <a:prstGeom prst="rect">
            <a:avLst/>
          </a:prstGeom>
          <a:solidFill>
            <a:srgbClr val="F8F2E9"/>
          </a:solidFill>
          <a:ln w="12700">
            <a:solidFill>
              <a:srgbClr val="C4A8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8"/>
          <p:cNvSpPr/>
          <p:nvPr/>
        </p:nvSpPr>
        <p:spPr>
          <a:xfrm>
            <a:off x="1097280" y="3438144"/>
            <a:ext cx="7498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attachment is blocking my moral progress?</a:t>
            </a:r>
            <a:endParaRPr lang="en-US" sz="2000" dirty="0"/>
          </a:p>
        </p:txBody>
      </p:sp>
      <p:sp>
        <p:nvSpPr>
          <p:cNvPr id="22" name="Shape 19"/>
          <p:cNvSpPr/>
          <p:nvPr/>
        </p:nvSpPr>
        <p:spPr>
          <a:xfrm>
            <a:off x="411480" y="4178808"/>
            <a:ext cx="548640" cy="621792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/>
          <p:nvPr/>
        </p:nvSpPr>
        <p:spPr>
          <a:xfrm>
            <a:off x="411480" y="4178808"/>
            <a:ext cx="548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500" dirty="0"/>
          </a:p>
        </p:txBody>
      </p:sp>
      <p:sp>
        <p:nvSpPr>
          <p:cNvPr id="24" name="Shape 21"/>
          <p:cNvSpPr/>
          <p:nvPr/>
        </p:nvSpPr>
        <p:spPr>
          <a:xfrm>
            <a:off x="1024128" y="4233672"/>
            <a:ext cx="7680960" cy="512064"/>
          </a:xfrm>
          <a:prstGeom prst="rect">
            <a:avLst/>
          </a:prstGeom>
          <a:solidFill>
            <a:srgbClr val="F8F2E9"/>
          </a:solidFill>
          <a:ln w="12700">
            <a:solidFill>
              <a:srgbClr val="C4A88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2"/>
          <p:cNvSpPr/>
          <p:nvPr/>
        </p:nvSpPr>
        <p:spPr>
          <a:xfrm>
            <a:off x="1097280" y="4242816"/>
            <a:ext cx="7498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my spirituality visible in charity — in concrete acts of love?</a:t>
            </a:r>
            <a:endParaRPr lang="en-US" sz="2000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7CE643F0-3176-228B-9C86-D632954135DD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Shape 2">
            <a:extLst>
              <a:ext uri="{FF2B5EF4-FFF2-40B4-BE49-F238E27FC236}">
                <a16:creationId xmlns:a16="http://schemas.microsoft.com/office/drawing/2014/main" id="{C05ED091-891D-51BA-0396-697BD58112DA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E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1234440" y="254475"/>
            <a:ext cx="6675120" cy="2450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8C34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"Inner reform is not sudden perfection.</a:t>
            </a:r>
            <a:endParaRPr lang="en-US" sz="2400" dirty="0">
              <a:solidFill>
                <a:srgbClr val="8C3400"/>
              </a:solidFill>
            </a:endParaRPr>
          </a:p>
          <a:p>
            <a:pPr marL="0" indent="0" algn="ctr">
              <a:buNone/>
            </a:pPr>
            <a:r>
              <a:rPr lang="en-US" sz="2400" i="1" dirty="0">
                <a:solidFill>
                  <a:srgbClr val="8C34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is the daily conversion of pride into humility,</a:t>
            </a:r>
            <a:endParaRPr lang="en-US" sz="2400" dirty="0">
              <a:solidFill>
                <a:srgbClr val="8C3400"/>
              </a:solidFill>
            </a:endParaRPr>
          </a:p>
          <a:p>
            <a:pPr marL="0" indent="0" algn="ctr">
              <a:buNone/>
            </a:pPr>
            <a:r>
              <a:rPr lang="en-US" sz="2400" i="1" dirty="0">
                <a:solidFill>
                  <a:srgbClr val="8C34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 selfishness into charity,</a:t>
            </a:r>
            <a:endParaRPr lang="en-US" sz="2400" dirty="0">
              <a:solidFill>
                <a:srgbClr val="8C3400"/>
              </a:solidFill>
            </a:endParaRPr>
          </a:p>
          <a:p>
            <a:pPr marL="0" indent="0" algn="ctr">
              <a:buNone/>
            </a:pPr>
            <a:r>
              <a:rPr lang="en-US" sz="2400" i="1" dirty="0">
                <a:solidFill>
                  <a:srgbClr val="8C34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of suffering into spiritual growth."</a:t>
            </a:r>
            <a:endParaRPr lang="en-US" sz="2400" dirty="0">
              <a:solidFill>
                <a:srgbClr val="8C340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2743200" y="2571750"/>
            <a:ext cx="3657600" cy="45720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2716306" y="2714479"/>
            <a:ext cx="3684494" cy="6878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8C3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Saint Francis of Assisi · c. 1181–1226 Assisi, Italy – 2026 San Francisco, USA </a:t>
            </a:r>
            <a:endParaRPr lang="en-US" sz="1300" dirty="0">
              <a:solidFill>
                <a:srgbClr val="8C34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452628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Spiritist Society Towards the </a:t>
            </a:r>
            <a:r>
              <a:rPr lang="en-US" sz="1100" dirty="0" err="1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Llight</a:t>
            </a:r>
            <a:r>
              <a:rPr lang="en-US" sz="11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Presentation</a:t>
            </a:r>
            <a:endParaRPr lang="en-US" sz="1100" dirty="0"/>
          </a:p>
        </p:txBody>
      </p:sp>
      <p:sp>
        <p:nvSpPr>
          <p:cNvPr id="9" name="Shape 0">
            <a:extLst>
              <a:ext uri="{FF2B5EF4-FFF2-40B4-BE49-F238E27FC236}">
                <a16:creationId xmlns:a16="http://schemas.microsoft.com/office/drawing/2014/main" id="{203DAF56-ACF8-9F03-2786-CD868C3021E1}"/>
              </a:ext>
            </a:extLst>
          </p:cNvPr>
          <p:cNvSpPr/>
          <p:nvPr/>
        </p:nvSpPr>
        <p:spPr>
          <a:xfrm>
            <a:off x="-19596" y="0"/>
            <a:ext cx="128016" cy="5143500"/>
          </a:xfrm>
          <a:prstGeom prst="rect">
            <a:avLst/>
          </a:prstGeom>
          <a:solidFill>
            <a:srgbClr val="8C3400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id="{49538CAB-5C59-3029-8290-F78FCCCD03EB}"/>
              </a:ext>
            </a:extLst>
          </p:cNvPr>
          <p:cNvSpPr/>
          <p:nvPr/>
        </p:nvSpPr>
        <p:spPr>
          <a:xfrm>
            <a:off x="108420" y="0"/>
            <a:ext cx="54864" cy="5143500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D26669-B65A-406B-1CF8-207DDA78D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847" y="1661094"/>
            <a:ext cx="5223608" cy="34824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Central Question of Inner Reform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731520" y="1005840"/>
            <a:ext cx="7680960" cy="2286000"/>
          </a:xfrm>
          <a:prstGeom prst="rect">
            <a:avLst/>
          </a:prstGeom>
          <a:solidFill>
            <a:srgbClr val="F3E5D5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822960" y="1051560"/>
            <a:ext cx="74980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5A1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“What must change within us</a:t>
            </a:r>
            <a:endParaRPr lang="en-US" sz="2800" dirty="0">
              <a:solidFill>
                <a:srgbClr val="5A1900"/>
              </a:solidFill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5A1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 that the spirit may progress?”</a:t>
            </a:r>
            <a:endParaRPr lang="en-US" sz="2800" dirty="0">
              <a:solidFill>
                <a:srgbClr val="5A19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411480" y="3520440"/>
            <a:ext cx="83210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C1E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Reforma Íntima</a:t>
            </a:r>
            <a:r>
              <a:rPr lang="en-US" sz="1450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the gradual moral transformation of the spirit through self-knowledge, humility, charity, discipline, and alignment with divine law.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411480" y="4434840"/>
            <a:ext cx="8321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Francis of Assisi — a historical Christian figure — offers one of history's clearest living examples.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Lenses, One Life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320040" y="1005840"/>
            <a:ext cx="2712720" cy="3749040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411480" y="1143000"/>
            <a:ext cx="2529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C34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History</a:t>
            </a:r>
            <a:endParaRPr lang="en-US" sz="1500" dirty="0">
              <a:solidFill>
                <a:srgbClr val="8C34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502920" y="1764792"/>
            <a:ext cx="2346960" cy="365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502920" y="2047080"/>
            <a:ext cx="2226833" cy="16434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5A1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events in Francis's life, verified by biographers (Bonaventure, Celano). Context: medieval Umbria, feudal honor, religious movements.</a:t>
            </a:r>
            <a:endParaRPr lang="en-US" sz="1600" dirty="0">
              <a:solidFill>
                <a:srgbClr val="5A1900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3215640" y="1005840"/>
            <a:ext cx="2712720" cy="3749040"/>
          </a:xfrm>
          <a:prstGeom prst="rect">
            <a:avLst/>
          </a:prstGeom>
          <a:solidFill>
            <a:srgbClr val="3D4F6E"/>
          </a:solidFill>
          <a:ln w="12700">
            <a:solidFill>
              <a:srgbClr val="3D4F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3307080" y="1143000"/>
            <a:ext cx="2529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Philosophy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398520" y="1764792"/>
            <a:ext cx="2346960" cy="36576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3398520" y="2037489"/>
            <a:ext cx="2346960" cy="1552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of identity, self-knowledge, virtue, freedom. From Plato and Aristotle to modern ethics — the examined life.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111240" y="1005840"/>
            <a:ext cx="2712720" cy="3749040"/>
          </a:xfrm>
          <a:prstGeom prst="rect">
            <a:avLst/>
          </a:prstGeom>
          <a:solidFill>
            <a:srgbClr val="4A3728"/>
          </a:solidFill>
          <a:ln w="12700">
            <a:solidFill>
              <a:srgbClr val="4A37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6202680" y="1143000"/>
            <a:ext cx="2529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Neuroscience +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Spiritist Reflection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6294120" y="1764792"/>
            <a:ext cx="2346960" cy="36576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4"/>
          <p:cNvSpPr/>
          <p:nvPr/>
        </p:nvSpPr>
        <p:spPr>
          <a:xfrm>
            <a:off x="6294120" y="2055039"/>
            <a:ext cx="2420112" cy="1719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brain changes through habit, suffering, compassion.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Spiritism: how the spirit advances through moral effort and love.</a:t>
            </a:r>
            <a:endParaRPr lang="en-US" sz="1600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9BD143EC-7F8B-27A2-6A1E-E42833A410F3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Shape 2">
            <a:extLst>
              <a:ext uri="{FF2B5EF4-FFF2-40B4-BE49-F238E27FC236}">
                <a16:creationId xmlns:a16="http://schemas.microsoft.com/office/drawing/2014/main" id="{4746F36F-416B-AB15-2392-78B021AC75CB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Youth in Assisi — The False Self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11480" y="1536192"/>
            <a:ext cx="4297680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Born ~1181, son of a prosperous cloth merchant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 clothes, festivities, admiration, dreams of knighthood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 organized around recognition and social rank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loops of approval, novelty, ambition reinforce identity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5029200" y="914400"/>
            <a:ext cx="3840480" cy="3886200"/>
          </a:xfrm>
          <a:prstGeom prst="rect">
            <a:avLst/>
          </a:prstGeom>
          <a:solidFill>
            <a:srgbClr val="5C1E32"/>
          </a:solidFill>
          <a:ln w="12700">
            <a:solidFill>
              <a:srgbClr val="5C1E3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5166360" y="100584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Spiritist &amp; Philosophical Reading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166360" y="1536192"/>
            <a:ext cx="35661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Pride, vanity, attachment to appearances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egoic self: worth confused with status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Neuroscience: reward-seeking patterns dominate youth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Lesson: reform begins when illusion becomes visible</a:t>
            </a:r>
            <a:endParaRPr lang="en-US" dirty="0"/>
          </a:p>
        </p:txBody>
      </p:sp>
      <p:sp>
        <p:nvSpPr>
          <p:cNvPr id="11" name="Shape 0">
            <a:extLst>
              <a:ext uri="{FF2B5EF4-FFF2-40B4-BE49-F238E27FC236}">
                <a16:creationId xmlns:a16="http://schemas.microsoft.com/office/drawing/2014/main" id="{4E132C4C-2206-576D-17F3-E6C6C93CE897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5B02EC10-97CF-2A48-583A-AD1E3D1D313D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War, Captivity &amp; Illness — When Illusion Breaks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11480" y="1613646"/>
            <a:ext cx="4297680" cy="31869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Joined battle between Assisi and Perugia (~1202)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Taken prisoner; held for about a year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Released, then fell gravely ill — prolonged inner crisis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Ambition fails; old narrative collapses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5029200" y="914400"/>
            <a:ext cx="3840480" cy="3886200"/>
          </a:xfrm>
          <a:prstGeom prst="rect">
            <a:avLst/>
          </a:prstGeom>
          <a:solidFill>
            <a:srgbClr val="3D4F6E"/>
          </a:solidFill>
          <a:ln w="12700">
            <a:solidFill>
              <a:srgbClr val="3D4F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5166360" y="100584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Spiritist &amp; Philosophical Reading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166360" y="1536192"/>
            <a:ext cx="35661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Trials as occasions for awakening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Suffering breaks false narratives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Neuroscience: disruption opens space for new meaning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Lesson: reform often begins when life interrupts our illusions more forcefully than our conscience had managed to do</a:t>
            </a:r>
            <a:endParaRPr lang="en-US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932CF28F-120F-3CA3-EC73-19FF2FADD5C9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205E9080-346D-E866-20BB-0D74D0985DC7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9418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Slow Conversion — The Birth of Self-Examination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11480" y="1616868"/>
            <a:ext cx="3703321" cy="2401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Prayer deepens; silence increases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goals lose their charm — disorientation without new purpose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sudden reversal; repeated effort, hesitation, clarity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withdraws to pray in caves near Assisi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5029200" y="914400"/>
            <a:ext cx="3840480" cy="3886200"/>
          </a:xfrm>
          <a:prstGeom prst="rect">
            <a:avLst/>
          </a:prstGeom>
          <a:solidFill>
            <a:srgbClr val="8C3400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5166360" y="100584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Spiritist &amp; Philosophical Reading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166360" y="1616868"/>
            <a:ext cx="35661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Inner reform is gradual — the spirit rarely destroys old habits in one moment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Self-examination is the beginning of ethics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Neuroscience: attention shifts from impulse to reflection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Lesson: inner reform is not a mood — it is a re-education of attention</a:t>
            </a:r>
            <a:endParaRPr lang="en-US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623F7634-87C0-4B6D-2B87-D918772A4A3F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686C42B6-E31A-ADFE-5745-BC387A3E050E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 The Leper — The Decisive Turning Point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11480" y="1753500"/>
            <a:ext cx="429768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Francis had always felt disgust and fear toward lepers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forced himself to approach, assist — and embrace — one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wrote later this was decisive in his conversion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2A1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Imitation of Christ: dignity where the world sees contamination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5029200" y="914400"/>
            <a:ext cx="3840480" cy="3886200"/>
          </a:xfrm>
          <a:prstGeom prst="rect">
            <a:avLst/>
          </a:prstGeom>
          <a:solidFill>
            <a:srgbClr val="5C1E32"/>
          </a:solidFill>
          <a:ln w="12700">
            <a:solidFill>
              <a:srgbClr val="5C1E32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5166360" y="100584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Spiritist &amp; Philosophical Reading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166360" y="1753500"/>
            <a:ext cx="35661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Charity conquers selfishness and pride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Love defeats the instinct of exclusion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Neuroscience: compassion training reshapes instinctive aversion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Lesson: inner reform becomes real when compassion defeats repulsion, fear, and pride</a:t>
            </a:r>
            <a:endParaRPr lang="en-US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D262F100-AE13-49CC-103B-EAA1D37B00BE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452650BF-E9AA-85BA-AEF1-FFA31DA7003B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&amp; 6. San Damiano and Renunciation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411480" y="1005840"/>
            <a:ext cx="4069080" cy="3886200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699516" y="1097280"/>
            <a:ext cx="3840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5A1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San Damiano -- Repair my house</a:t>
            </a:r>
            <a:endParaRPr lang="en-US" sz="1400" dirty="0">
              <a:solidFill>
                <a:srgbClr val="5A19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3657600" cy="36576"/>
          </a:xfrm>
          <a:prstGeom prst="rect">
            <a:avLst/>
          </a:prstGeom>
          <a:solidFill>
            <a:srgbClr val="F3E5D5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699516" y="1933428"/>
            <a:ext cx="351291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5A1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Francis prays before the crucifix. He first repairs ruined chapels — then understands the deeper call: rebuild the soul.</a:t>
            </a:r>
            <a:endParaRPr lang="en-US" dirty="0">
              <a:solidFill>
                <a:srgbClr val="5A1900"/>
              </a:solidFill>
            </a:endParaRPr>
          </a:p>
          <a:p>
            <a:pPr marL="0" indent="0" algn="l">
              <a:buNone/>
            </a:pPr>
            <a:endParaRPr lang="en-US" dirty="0">
              <a:solidFill>
                <a:srgbClr val="5A1900"/>
              </a:solidFill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5A1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Spiritism: the first temple is the conscience. Symbols can reorient a life when meaning becomes emotionally vivid.</a:t>
            </a:r>
            <a:endParaRPr lang="en-US" dirty="0">
              <a:solidFill>
                <a:srgbClr val="5A1900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4800600" y="1005840"/>
            <a:ext cx="4069080" cy="3886200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5143500" y="1097280"/>
            <a:ext cx="34975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5A1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Renunciation — The Radical Break</a:t>
            </a:r>
            <a:endParaRPr lang="en-US" sz="1400" dirty="0">
              <a:solidFill>
                <a:srgbClr val="5A1900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4983480" y="1691640"/>
            <a:ext cx="3657600" cy="36576"/>
          </a:xfrm>
          <a:prstGeom prst="rect">
            <a:avLst/>
          </a:prstGeom>
          <a:solidFill>
            <a:srgbClr val="F3E5D5"/>
          </a:solidFill>
          <a:ln w="12700">
            <a:noFill/>
            <a:prstDash val="solid"/>
          </a:ln>
        </p:spPr>
        <p:txBody>
          <a:bodyPr/>
          <a:lstStyle/>
          <a:p>
            <a:endParaRPr lang="pt-BR">
              <a:solidFill>
                <a:srgbClr val="F3E5D5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5143500" y="1933428"/>
            <a:ext cx="34975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5A1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Francis publicly strips himself of paternal wealth and status, placing himself under God alone.</a:t>
            </a:r>
            <a:endParaRPr lang="en-US" dirty="0">
              <a:solidFill>
                <a:srgbClr val="5A1900"/>
              </a:solidFill>
            </a:endParaRPr>
          </a:p>
          <a:p>
            <a:pPr marL="0" indent="0" algn="l">
              <a:buNone/>
            </a:pPr>
            <a:endParaRPr lang="en-US" dirty="0">
              <a:solidFill>
                <a:srgbClr val="5A1900"/>
              </a:solidFill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5A1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Detachment is moral freedom. Neuroscience: dismantling an old self-model requires a new organizing center. For Francis: the Gospel.</a:t>
            </a:r>
            <a:endParaRPr lang="en-US" dirty="0">
              <a:solidFill>
                <a:srgbClr val="5A1900"/>
              </a:solidFill>
            </a:endParaRPr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C752ADA7-3E8D-38BA-2CAF-91A7EF8FE174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736FAEAD-F689-33F2-AF91-03287648E3A9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1645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C1E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 &amp; 8. Brotherhood, Discipline, and Charity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320040" y="1005840"/>
            <a:ext cx="2712720" cy="3749040"/>
          </a:xfrm>
          <a:prstGeom prst="rect">
            <a:avLst/>
          </a:prstGeom>
          <a:solidFill>
            <a:srgbClr val="5C1E32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411480" y="1143000"/>
            <a:ext cx="2529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Brotherhood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02920" y="1764792"/>
            <a:ext cx="2346960" cy="36576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576072" y="1982104"/>
            <a:ext cx="227380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Francis gathers companions. A fraternity forms organically around poverty, service, and prayer. Community as moral reinforcement.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215640" y="1005840"/>
            <a:ext cx="2712720" cy="3749040"/>
          </a:xfrm>
          <a:prstGeom prst="rect">
            <a:avLst/>
          </a:prstGeom>
          <a:solidFill>
            <a:srgbClr val="3D4F6E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3307080" y="1143000"/>
            <a:ext cx="2529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Rule of Life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398520" y="1764792"/>
            <a:ext cx="2346960" cy="36576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3471672" y="1982104"/>
            <a:ext cx="23469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Humility, simplicity, service, and prayer become daily practice — not occasional inspiration.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Virtue is formed by repetition (Aristotle). New habits stabilize new character (neuroscience).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111240" y="1005840"/>
            <a:ext cx="2712720" cy="3749040"/>
          </a:xfrm>
          <a:prstGeom prst="rect">
            <a:avLst/>
          </a:prstGeom>
          <a:solidFill>
            <a:srgbClr val="4A3728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6202680" y="1143000"/>
            <a:ext cx="2529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Charity as Proof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6294120" y="1764792"/>
            <a:ext cx="2346960" cy="36576"/>
          </a:xfrm>
          <a:prstGeom prst="rect">
            <a:avLst/>
          </a:prstGeom>
          <a:solidFill>
            <a:srgbClr val="C9A055"/>
          </a:solidFill>
          <a:ln w="12700">
            <a:solidFill>
              <a:srgbClr val="C9A05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4"/>
          <p:cNvSpPr/>
          <p:nvPr/>
        </p:nvSpPr>
        <p:spPr>
          <a:xfrm>
            <a:off x="6367272" y="1982104"/>
            <a:ext cx="23469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 for the poor, peacemaking, gentleness.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Spiritist principle: the measure of spiritual progress is charity — not words but conduct.</a:t>
            </a:r>
            <a:endParaRPr lang="en-US" sz="1600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72077144-D03D-0788-BCD3-B2FB77601284}"/>
              </a:ext>
            </a:extLst>
          </p:cNvPr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96703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Shape 2">
            <a:extLst>
              <a:ext uri="{FF2B5EF4-FFF2-40B4-BE49-F238E27FC236}">
                <a16:creationId xmlns:a16="http://schemas.microsoft.com/office/drawing/2014/main" id="{13C90E8E-8195-9FFA-5D79-17B804C69387}"/>
              </a:ext>
            </a:extLst>
          </p:cNvPr>
          <p:cNvSpPr/>
          <p:nvPr/>
        </p:nvSpPr>
        <p:spPr>
          <a:xfrm>
            <a:off x="411480" y="841248"/>
            <a:ext cx="8321040" cy="32004"/>
          </a:xfrm>
          <a:prstGeom prst="rect">
            <a:avLst/>
          </a:prstGeom>
          <a:solidFill>
            <a:srgbClr val="F3B366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1624</Words>
  <Application>Microsoft Office PowerPoint</Application>
  <PresentationFormat>On-screen Show (16:9)</PresentationFormat>
  <Paragraphs>163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Saint Francis of Assisi and Inner Reform</dc:title>
  <dc:subject>PptxGenJS Presentation</dc:subject>
  <dc:creator>Spiritist Society Presentation</dc:creator>
  <cp:lastModifiedBy>Jair B da Silva</cp:lastModifiedBy>
  <cp:revision>14</cp:revision>
  <dcterms:created xsi:type="dcterms:W3CDTF">2026-04-27T21:59:10Z</dcterms:created>
  <dcterms:modified xsi:type="dcterms:W3CDTF">2026-04-28T03:16:13Z</dcterms:modified>
</cp:coreProperties>
</file>