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5"/>
  </p:notesMasterIdLst>
  <p:sldIdLst>
    <p:sldId id="256" r:id="rId2"/>
    <p:sldId id="257" r:id="rId3"/>
    <p:sldId id="258" r:id="rId4"/>
    <p:sldId id="262" r:id="rId5"/>
    <p:sldId id="260" r:id="rId6"/>
    <p:sldId id="276" r:id="rId7"/>
    <p:sldId id="278" r:id="rId8"/>
    <p:sldId id="266" r:id="rId9"/>
    <p:sldId id="267" r:id="rId10"/>
    <p:sldId id="269" r:id="rId11"/>
    <p:sldId id="271" r:id="rId12"/>
    <p:sldId id="281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964A5-3547-4CA4-80EB-B022CEEFE315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F8A63-F995-49AF-A0E2-E2ADB3D017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0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3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1C71E-0178-E313-CE78-4C53FB40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CAAE15-28A7-6290-D2B0-4192A9B5BA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418B03-6CA2-6F79-AD62-DD9EC2698E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0CEB0C9-1E0C-7822-0062-56515D9C5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60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ABC2A-EDFB-1DD3-2B28-58937CDFF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254EDF1-BAA6-826F-A68D-E51523C251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D5337E-672C-6800-B318-6B658C940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DD6050-833C-B7C7-D103-74A809658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54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43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5BEE2-6DB1-D3D3-1D5B-4C75CA9F1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2385FF9-953E-CECC-5889-1337A0171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081F7A6-6AD7-E89D-4B46-B1C7CB631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26B4235-916E-B912-7422-07C64FDA0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83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93B94-F40A-22AA-E5D0-F13DB672E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7D2E29B-0516-BAED-E107-369C0D4E3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85C1F2-AB78-9F19-CA9B-FAD2A010B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782D2C-78C8-EF21-4A23-D4533D2E2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26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FD632-7D52-8531-F809-DC8CBE1FD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F05662-92AF-F4CE-7501-2AD9C0C71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768568-81A4-2ECD-C88D-8DFC7E99A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40A227-5FDB-EEAB-8C39-BBFCF2AA9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587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31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F8A63-F995-49AF-A0E2-E2ADB3D017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3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54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546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64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1287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849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698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4218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328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02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60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968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60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84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772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269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1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07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26C9B24-6A63-4A02-BFD6-5ED0C18FDAE7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69A72-A9A3-4BAE-8BEB-BBB06572B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5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CA60D-67BD-F06B-902E-0914F8D6DA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/>
              <a:t>O VALOR DAS EXPERIÊNCIAS DIFICEIS</a:t>
            </a:r>
            <a:endParaRPr lang="en-US" noProof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9554EC-79A3-0C1B-9932-534ACA3FF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noProof="0"/>
              <a:t>O sofrimento não é um fim — é um meio de evolução.</a:t>
            </a:r>
            <a:endParaRPr lang="en-US" i="1" noProof="0" dirty="0"/>
          </a:p>
        </p:txBody>
      </p:sp>
    </p:spTree>
    <p:extLst>
      <p:ext uri="{BB962C8B-B14F-4D97-AF65-F5344CB8AC3E}">
        <p14:creationId xmlns:p14="http://schemas.microsoft.com/office/powerpoint/2010/main" val="74119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DDAFB-7378-B20E-67E3-D99712D1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D1771E-D8C4-2FB0-708A-D48ED89A4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121920"/>
            <a:ext cx="11714480" cy="6736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B8E973-610B-37ED-C408-181E17CC66FF}"/>
              </a:ext>
            </a:extLst>
          </p:cNvPr>
          <p:cNvSpPr txBox="1"/>
          <p:nvPr/>
        </p:nvSpPr>
        <p:spPr>
          <a:xfrm>
            <a:off x="254000" y="930057"/>
            <a:ext cx="1182099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/>
              <a:t>3. Buscar apoio espiritual através de: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oração sincera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pensamentos elevados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leitura edificante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prática do bem</a:t>
            </a:r>
          </a:p>
          <a:p>
            <a:r>
              <a:rPr lang="pt-BR" sz="2800" dirty="0"/>
              <a:t>Esses hábitos fortalecem o espírito e aliviam o peso emocional.</a:t>
            </a:r>
          </a:p>
          <a:p>
            <a:endParaRPr lang="pt-BR" sz="2800" dirty="0"/>
          </a:p>
          <a:p>
            <a:r>
              <a:rPr lang="pt-BR" sz="2800" b="1" dirty="0"/>
              <a:t>4. Fazer o bem mesmo sofrendo</a:t>
            </a:r>
          </a:p>
          <a:p>
            <a:r>
              <a:rPr lang="pt-BR" sz="2800" dirty="0"/>
              <a:t>Um ensinamento muito valorizado é que </a:t>
            </a:r>
            <a:r>
              <a:rPr lang="pt-BR" sz="2800" b="1" dirty="0"/>
              <a:t>a caridade suaviza as provas</a:t>
            </a:r>
            <a:r>
              <a:rPr lang="pt-BR" sz="2800" dirty="0"/>
              <a:t>. </a:t>
            </a:r>
          </a:p>
          <a:p>
            <a:r>
              <a:rPr lang="pt-BR" sz="2800" dirty="0"/>
              <a:t>Ajudar alguém, mesmo quando estamos em dificuldade, ilumina a alma e traz consolo interior.</a:t>
            </a:r>
          </a:p>
          <a:p>
            <a:endParaRPr lang="pt-BR" sz="2800" dirty="0"/>
          </a:p>
          <a:p>
            <a:pPr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83157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041AA-5FA6-8548-49B2-A9F66D79F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EEEC1C-89CA-0988-7F2D-82B00A01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121920"/>
            <a:ext cx="11714480" cy="6736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AB611CF-CDC5-9A92-A705-2C2C8B090052}"/>
              </a:ext>
            </a:extLst>
          </p:cNvPr>
          <p:cNvSpPr txBox="1"/>
          <p:nvPr/>
        </p:nvSpPr>
        <p:spPr>
          <a:xfrm>
            <a:off x="563880" y="797510"/>
            <a:ext cx="1106424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800" dirty="0"/>
          </a:p>
          <a:p>
            <a:r>
              <a:rPr lang="pt-BR" sz="2800" b="1" dirty="0"/>
              <a:t>5. Vigiar pensamentos e emoções </a:t>
            </a:r>
          </a:p>
          <a:p>
            <a:r>
              <a:rPr lang="pt-BR" sz="2800" dirty="0"/>
              <a:t>Pensamentos negativos enfraquecem. Substitua o pessimismo pela confiança , lembrando que nenhuma dor é eterna.</a:t>
            </a:r>
          </a:p>
          <a:p>
            <a:endParaRPr lang="pt-BR" sz="2800" b="1" dirty="0"/>
          </a:p>
          <a:p>
            <a:r>
              <a:rPr lang="pt-BR" sz="2800" b="1" dirty="0"/>
              <a:t>6. Ter paciência com o tempo de Deus</a:t>
            </a:r>
          </a:p>
          <a:p>
            <a:r>
              <a:rPr lang="pt-BR" sz="2800" dirty="0"/>
              <a:t>A doutrina ensina que nenhuma dor é eterna. Tudo passa, porque o espírito está sempre avançando. A confiança no tempo divino sustenta a esperança. Confiar em Deus é saber que Ele nunca erra.</a:t>
            </a:r>
          </a:p>
          <a:p>
            <a:pPr>
              <a:buNone/>
            </a:pPr>
            <a:r>
              <a:rPr lang="pt-BR" sz="2800" i="1" dirty="0"/>
              <a:t>“Quando a dor chegar, não a veja como inimiga. Receba-a como mensageira de crescimento e ela partirá deixando luz.”</a:t>
            </a:r>
          </a:p>
        </p:txBody>
      </p:sp>
    </p:spTree>
    <p:extLst>
      <p:ext uri="{BB962C8B-B14F-4D97-AF65-F5344CB8AC3E}">
        <p14:creationId xmlns:p14="http://schemas.microsoft.com/office/powerpoint/2010/main" val="400784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CB71-1552-7295-A052-D588C904B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6F2231-657A-648F-536B-D69534A15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42" y="385379"/>
            <a:ext cx="11598516" cy="6472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err="1"/>
              <a:t>Sintese</a:t>
            </a:r>
            <a:r>
              <a:rPr lang="pt-BR" b="1" dirty="0"/>
              <a:t>:</a:t>
            </a:r>
          </a:p>
          <a:p>
            <a:r>
              <a:rPr lang="pt-BR" dirty="0"/>
              <a:t>Experiências difíceis não existem para destruir a pessoa, mas para revelar quem ela pode se tornar.</a:t>
            </a:r>
          </a:p>
          <a:p>
            <a:pPr marL="0" indent="0">
              <a:buNone/>
            </a:pPr>
            <a:r>
              <a:rPr lang="pt-BR" u="sng" dirty="0"/>
              <a:t>A dor pode: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Te amadurecer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Despertar a sua consciência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Te gerar empatia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Fortalecer a sua identidade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Te libertar do passado</a:t>
            </a:r>
          </a:p>
          <a:p>
            <a:pPr marL="0" indent="0">
              <a:buNone/>
            </a:pPr>
            <a:r>
              <a:rPr lang="pt-BR" u="sng" dirty="0"/>
              <a:t>O Espiritismo explica: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Sofrimento não é punição divina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Não existe dor sem propósito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Toda prova traz aprendizado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i="1" dirty="0"/>
              <a:t>O PROGRESSO ESPIRITUAL É O OBJETIVO MAIOR DA VIDA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b="1" i="1" dirty="0"/>
              <a:t>A dor é um professor exigente — mas é um dos que mais ensinam.</a:t>
            </a:r>
            <a:endParaRPr lang="pt-BR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87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9790E-2AF1-B89F-A180-0D2F7C87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0357C1-05E8-CBAA-AB60-75061AC44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59862"/>
            <a:ext cx="12019280" cy="628477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b="1" dirty="0"/>
              <a:t>A Parábola do Filho Pródigo e o Valor das Experiências Difíceis</a:t>
            </a:r>
            <a:endParaRPr lang="pt-BR" dirty="0"/>
          </a:p>
          <a:p>
            <a:r>
              <a:rPr lang="pt-BR" dirty="0" err="1"/>
              <a:t>Alem</a:t>
            </a:r>
            <a:r>
              <a:rPr lang="pt-BR" dirty="0"/>
              <a:t> de ser história sobre erro e perdão, ela é também uma </a:t>
            </a:r>
            <a:r>
              <a:rPr lang="pt-BR" b="1" dirty="0"/>
              <a:t>verdadeira lição sobre o papel das experiências difíceis na evolução espiritual.</a:t>
            </a:r>
          </a:p>
          <a:p>
            <a:r>
              <a:rPr lang="pt-BR" dirty="0"/>
              <a:t>A narrativa conta que um jovem pede sua herança ao pai e parte para longe e vive de forma e acaba na miséria. Nesse momento de extrema dificuldade, ele desperta interiormente. Recorda-se da casa do pai, reconhece seus erros e decide voltar.</a:t>
            </a:r>
          </a:p>
          <a:p>
            <a:r>
              <a:rPr lang="pt-BR" dirty="0"/>
              <a:t>Aqui está o primeiro grande ensinamento: </a:t>
            </a:r>
            <a:r>
              <a:rPr lang="pt-BR" b="1" dirty="0"/>
              <a:t>as experiências difíceis despertam a consciência</a:t>
            </a:r>
            <a:r>
              <a:rPr lang="pt-BR" dirty="0"/>
              <a:t>. Enquanto tudo era fácil, ele não refletia. Foi a dor que o fez pensar. </a:t>
            </a:r>
          </a:p>
          <a:p>
            <a:r>
              <a:rPr lang="pt-BR" dirty="0"/>
              <a:t>O segundo ensinamento é que </a:t>
            </a:r>
            <a:r>
              <a:rPr lang="pt-BR" b="1" dirty="0"/>
              <a:t>o sofrimento não é castigo, mas consequência e aprendizado</a:t>
            </a:r>
            <a:r>
              <a:rPr lang="pt-BR" dirty="0"/>
              <a:t>. O filho não foi punido pelo pai; ele colheu o resultado de suas escolhas. </a:t>
            </a:r>
          </a:p>
          <a:p>
            <a:r>
              <a:rPr lang="pt-BR" dirty="0"/>
              <a:t>O terceiro ponto é que </a:t>
            </a:r>
            <a:r>
              <a:rPr lang="pt-BR" b="1" dirty="0"/>
              <a:t>sempre é possível recomeçar</a:t>
            </a:r>
            <a:r>
              <a:rPr lang="pt-BR" dirty="0"/>
              <a:t>. Ao voltar arrependido, o filho não encontra reprovação, mas acolhimento. Deus, nunca fecha as portas para quem deseja melhorar. </a:t>
            </a:r>
          </a:p>
          <a:p>
            <a:r>
              <a:rPr lang="pt-BR" dirty="0"/>
              <a:t>A parábola nos ensina que </a:t>
            </a:r>
            <a:r>
              <a:rPr lang="pt-BR" b="1" dirty="0"/>
              <a:t>ninguém evolui sem passar por provas</a:t>
            </a:r>
            <a:r>
              <a:rPr lang="pt-BR" dirty="0"/>
              <a:t>. As experiências difíceis são, muitas vezes, as maiores professoras da alma.</a:t>
            </a:r>
          </a:p>
          <a:p>
            <a:r>
              <a:rPr lang="pt-BR" dirty="0"/>
              <a:t>Portanto, quando enfrentarmos momentos de dor, fracasso ou perda, lembremos do Filho Pródigo. Talvez não estejamos sendo abandonados pela vida; talvez estejamos sendo convidados a crescer. A dificuldade pode ser o início do retorno para nossa própria verdade interior.</a:t>
            </a:r>
          </a:p>
          <a:p>
            <a:r>
              <a:rPr lang="pt-BR" dirty="0"/>
              <a:t>Que possamos olhar para nossas provas com coragem, aprender com elas e seguir adiante com mais consciência, confiando que, assim como o pai da parábola, Deus sempre nos espera de braços abertos.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40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C5C91-1A6F-E08E-C6B6-6AF209531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" y="1219201"/>
            <a:ext cx="11866880" cy="5638799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Segundo a Doutrina Espírita, o </a:t>
            </a:r>
            <a:r>
              <a:rPr lang="pt-BR" b="1" dirty="0"/>
              <a:t>sofrimento é visto como um instrumento de crescimento espiritual</a:t>
            </a:r>
            <a:r>
              <a:rPr lang="pt-BR" dirty="0"/>
              <a:t>, não como punição cruel ou injustiça divina.</a:t>
            </a:r>
            <a:br>
              <a:rPr lang="pt-BR" dirty="0"/>
            </a:br>
            <a:br>
              <a:rPr lang="pt-BR" dirty="0"/>
            </a:br>
            <a:r>
              <a:rPr lang="pt-BR" u="sng" dirty="0"/>
              <a:t>VAMOS COMPREENDER MELHOR</a:t>
            </a:r>
            <a:br>
              <a:rPr lang="pt-BR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2830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8FC371-0DF6-A7DF-2AD8-C82F2F12C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9" y="668459"/>
            <a:ext cx="11860981" cy="6597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1. O sofrimento tem finalidade educativa</a:t>
            </a:r>
          </a:p>
          <a:p>
            <a:r>
              <a:rPr lang="pt-BR" dirty="0"/>
              <a:t>Nada acontece por acaso. A doutrina ensina que toda dor tem um propósito: </a:t>
            </a:r>
            <a:r>
              <a:rPr lang="pt-BR" b="1" dirty="0"/>
              <a:t>ensinar algo ao espírito para o seu progresso moral</a:t>
            </a:r>
            <a:r>
              <a:rPr lang="pt-BR" dirty="0"/>
              <a:t>. </a:t>
            </a:r>
          </a:p>
          <a:p>
            <a:r>
              <a:rPr lang="pt-BR" dirty="0"/>
              <a:t>As dificuldades- </a:t>
            </a:r>
            <a:r>
              <a:rPr lang="pt-BR" b="1" dirty="0"/>
              <a:t>revelam fraquezas, despertam virtudes e ajudam a desenvolver qualidades como paciência, humildade e compaixão. </a:t>
            </a:r>
            <a:r>
              <a:rPr lang="pt-BR" dirty="0"/>
              <a:t>Sem desafios, não haveria desenvolvimento espiritual.</a:t>
            </a:r>
          </a:p>
          <a:p>
            <a:pPr marL="0" indent="0">
              <a:buNone/>
            </a:pPr>
            <a:r>
              <a:rPr lang="pt-BR" b="1" dirty="0"/>
              <a:t>2. Lei de causa e efeito</a:t>
            </a:r>
          </a:p>
          <a:p>
            <a:r>
              <a:rPr lang="pt-BR" dirty="0"/>
              <a:t>O sofrimento pode ser consequência de ações passadas (desta vida ou de existências anteriores). Não se trata de castigo, mas de uma </a:t>
            </a:r>
            <a:r>
              <a:rPr lang="pt-BR" b="1" dirty="0"/>
              <a:t>lei natural de equilíbrio</a:t>
            </a:r>
            <a:r>
              <a:rPr lang="pt-BR" dirty="0"/>
              <a:t>, que permite ao espírito compreender, reparar e evoluir. Sofremos não porque Deus quer, mas porque precisamos aprender com as nossas ações.</a:t>
            </a:r>
          </a:p>
          <a:p>
            <a:pPr marL="0" indent="0">
              <a:buNone/>
            </a:pPr>
            <a:r>
              <a:rPr lang="pt-BR" b="1" dirty="0"/>
              <a:t>3. Provas escolhidas antes de reencarnar </a:t>
            </a:r>
          </a:p>
          <a:p>
            <a:r>
              <a:rPr lang="pt-BR" dirty="0"/>
              <a:t>Segundo o Espiritismo, antes de nascer o espírito pode escolher certas provas que deseja enfrentar, pois sabe que elas vão ajudá-lo a crescer. Assim, dificuldades podem ser oportunidades planejadas pelo próprio espírito para acelerar sua evolução.</a:t>
            </a:r>
          </a:p>
          <a:p>
            <a:pPr marL="0" indent="0">
              <a:buNone/>
            </a:pPr>
            <a:r>
              <a:rPr lang="pt-BR" dirty="0"/>
              <a:t>Exemplo: conflitos familiares, doença </a:t>
            </a:r>
            <a:r>
              <a:rPr lang="pt-BR" dirty="0" err="1"/>
              <a:t>fisica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205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875C-28E0-E9B7-8017-82910047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676BB3-1B12-9BD9-3704-B1A123382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585" y="662491"/>
            <a:ext cx="11830829" cy="6710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4. Experiências difíceis nos transformam</a:t>
            </a:r>
          </a:p>
          <a:p>
            <a:pPr marL="0" indent="0">
              <a:buNone/>
            </a:pPr>
            <a:r>
              <a:rPr lang="pt-BR" dirty="0"/>
              <a:t>Momentos difíceis costumam ser os que mais transformam a pessoa. A dor desperta virtudes: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desperta empatia pelo próximo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fortalece a fé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quebra o orgulho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ensina o desapego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motiva o desenvolvimento pessoal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u="sng" dirty="0"/>
          </a:p>
          <a:p>
            <a:pPr marL="0" indent="0">
              <a:buNone/>
            </a:pPr>
            <a:r>
              <a:rPr lang="pt-BR" dirty="0"/>
              <a:t>Assim como o deserto, a dor é lugar de passagem, não de permanência.” </a:t>
            </a:r>
          </a:p>
          <a:p>
            <a:pPr marL="0" indent="0">
              <a:buNone/>
            </a:pPr>
            <a:r>
              <a:rPr lang="pt-BR" u="sng" dirty="0"/>
              <a:t>Ou seja:</a:t>
            </a:r>
          </a:p>
          <a:p>
            <a:r>
              <a:rPr lang="pt-BR" dirty="0"/>
              <a:t>momentos difíceis desmontam identidades antigas</a:t>
            </a:r>
          </a:p>
          <a:p>
            <a:r>
              <a:rPr lang="pt-BR" dirty="0"/>
              <a:t>quebram ilusões</a:t>
            </a:r>
          </a:p>
          <a:p>
            <a:r>
              <a:rPr lang="pt-BR" dirty="0"/>
              <a:t>permitem nascer uma versão nova de nós</a:t>
            </a:r>
          </a:p>
          <a:p>
            <a:pPr marL="0" indent="0">
              <a:buNone/>
            </a:pPr>
            <a:r>
              <a:rPr lang="pt-BR" dirty="0"/>
              <a:t>EXEMPLO DE CHICO XAVIER- TRANSFORMOU A DOR PESSOAL EM SERVICO AO PROXIMO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2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25C08-16E0-F9AC-65D2-D4DA9650E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D5E455-6F11-E3A6-389A-5EBDD17AE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735724"/>
            <a:ext cx="1196848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5. O sofrimento não é eterno</a:t>
            </a:r>
          </a:p>
          <a:p>
            <a:r>
              <a:rPr lang="pt-BR" dirty="0"/>
              <a:t>Um princípio essencial do Espiritismo é que </a:t>
            </a:r>
            <a:r>
              <a:rPr lang="pt-BR" b="1" dirty="0"/>
              <a:t>toda dor é temporária</a:t>
            </a:r>
            <a:r>
              <a:rPr lang="pt-BR" dirty="0"/>
              <a:t>, mas o aprendizado é permanente. À medida que o espírito evolui moralmente, sofre menos, porque passa a agir com mais sabedoria e amor.</a:t>
            </a:r>
          </a:p>
          <a:p>
            <a:pPr marL="0" indent="0">
              <a:buNone/>
            </a:pPr>
            <a:r>
              <a:rPr lang="pt-BR" b="1" dirty="0"/>
              <a:t>A dor não é o fim — é o começo da cura</a:t>
            </a:r>
          </a:p>
          <a:p>
            <a:r>
              <a:rPr lang="pt-BR" dirty="0"/>
              <a:t>Reconhecer a própria dor já é um passo de maturidade emocional. Esconder ou negar o sofrimento impede o crescimento interior. Buscar ajuda e acolher a própria dor é um ato de coragem, não de fraqueza. </a:t>
            </a:r>
          </a:p>
          <a:p>
            <a:pPr marL="0" indent="0">
              <a:buNone/>
            </a:pPr>
            <a:r>
              <a:rPr lang="pt-BR" u="sng" dirty="0"/>
              <a:t>Ou seja:</a:t>
            </a:r>
          </a:p>
          <a:p>
            <a:r>
              <a:rPr lang="pt-BR" dirty="0"/>
              <a:t>Curar-se não é negar o passado, é provar que ele não venceu.</a:t>
            </a:r>
          </a:p>
          <a:p>
            <a:r>
              <a:rPr lang="pt-BR" dirty="0"/>
              <a:t>A cura transforma feridas em sabedoria e crescimento, e cada cicatriz revela uma história de superação.</a:t>
            </a:r>
          </a:p>
          <a:p>
            <a:pPr marL="0" indent="0">
              <a:buNone/>
            </a:pPr>
            <a:r>
              <a:rPr lang="pt-BR" dirty="0"/>
              <a:t>Exemplo: Divaldo Franco- sofrimento foi um combustível para sua missão de vida.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04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7A7C7-0BB6-89F9-9E6B-AF2AD5472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507B06-B6C6-B19C-8F67-1ED85A4F3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706" y="654705"/>
            <a:ext cx="11776587" cy="6443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6. Crescer exige sair do automático</a:t>
            </a:r>
          </a:p>
          <a:p>
            <a:r>
              <a:rPr lang="pt-BR" dirty="0"/>
              <a:t>Muitas pessoas permanecem em padrões que causam sofrimento simplesmente porque são conhecidos e seguros:</a:t>
            </a:r>
          </a:p>
          <a:p>
            <a:pPr marL="0" indent="0">
              <a:buNone/>
            </a:pPr>
            <a:r>
              <a:rPr lang="pt-BR" dirty="0"/>
              <a:t>“Segurança é repetir padrões que já conhecemos, mesmo quando nos fazem sofrer.” </a:t>
            </a:r>
          </a:p>
          <a:p>
            <a:r>
              <a:rPr lang="pt-BR" dirty="0"/>
              <a:t>Amadurecer exige coragem de mudar, mesmo que isso provoque desconforto.</a:t>
            </a:r>
          </a:p>
          <a:p>
            <a:pPr marL="0" indent="0">
              <a:buNone/>
            </a:pPr>
            <a:r>
              <a:rPr lang="pt-BR" u="sng" dirty="0"/>
              <a:t>Exemplo: Perda de emprego, fim de relacionamento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25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427FD-E45E-02D4-5E35-98BD67C69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9FDC24-A9CE-7B4F-F04D-18F08DC93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93" y="1051926"/>
            <a:ext cx="11776587" cy="64728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7. O luto e a dor não devem ser apressados</a:t>
            </a:r>
          </a:p>
          <a:p>
            <a:r>
              <a:rPr lang="pt-BR" dirty="0"/>
              <a:t>“O luto não se cronometra, se atravessa.” </a:t>
            </a:r>
          </a:p>
          <a:p>
            <a:pPr marL="0" indent="0">
              <a:buNone/>
            </a:pPr>
            <a:r>
              <a:rPr lang="pt-BR" u="sng" dirty="0"/>
              <a:t>Ou seja:</a:t>
            </a:r>
          </a:p>
          <a:p>
            <a:r>
              <a:rPr lang="pt-BR" dirty="0"/>
              <a:t>dor tem tempo próprio</a:t>
            </a:r>
          </a:p>
          <a:p>
            <a:r>
              <a:rPr lang="pt-BR" dirty="0"/>
              <a:t>exigir recuperação rápida é desumanizar a experiência</a:t>
            </a:r>
          </a:p>
          <a:p>
            <a:r>
              <a:rPr lang="pt-BR" dirty="0"/>
              <a:t>sentir profundamente faz parte do processo de amar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b="1" dirty="0"/>
              <a:t>8. O passado não precisa aprisionar</a:t>
            </a:r>
          </a:p>
          <a:p>
            <a:r>
              <a:rPr lang="pt-BR" dirty="0"/>
              <a:t>Auto perdão - é possível superar situações difíceis e recuperar esperança sem ficar preso ao que já passou. </a:t>
            </a:r>
          </a:p>
          <a:p>
            <a:r>
              <a:rPr lang="pt-BR" dirty="0"/>
              <a:t>Amar a si mesmo e romper padrões limitantes são passos essenciais para isso. </a:t>
            </a:r>
          </a:p>
          <a:p>
            <a:pPr marL="0" indent="0">
              <a:buNone/>
            </a:pPr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04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B6F6-6D36-EA0C-BF78-C156A363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744E9-F0E6-906E-EA54-C4248894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" y="1509986"/>
            <a:ext cx="11866880" cy="5638799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COMO AGIR DIANTE DO SOFRIMENTO</a:t>
            </a:r>
            <a:br>
              <a:rPr lang="pt-BR" dirty="0"/>
            </a:br>
            <a:br>
              <a:rPr lang="pt-BR" dirty="0"/>
            </a:br>
            <a:r>
              <a:rPr lang="pt-BR" sz="2800" dirty="0"/>
              <a:t>Segundo a Doutrina Espírita, </a:t>
            </a:r>
            <a:r>
              <a:rPr lang="pt-BR" sz="2800" b="1" dirty="0"/>
              <a:t>a forma como reagimos ao sofrimento é tão importante quanto o sofrimento em si</a:t>
            </a:r>
            <a:r>
              <a:rPr lang="pt-BR" sz="2800" dirty="0"/>
              <a:t>. A doutrina ensina atitudes práticas para atravessar as dificuldades com crescimento espiritual.</a:t>
            </a:r>
            <a:br>
              <a:rPr lang="pt-BR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198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06DFA-6A52-3D87-7958-836598F14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913AA2-7BF6-6812-22E2-C0536BA7E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121920"/>
            <a:ext cx="11714480" cy="6736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B342DE3-2F28-2C8C-F9F2-593318EEE2E6}"/>
              </a:ext>
            </a:extLst>
          </p:cNvPr>
          <p:cNvSpPr txBox="1"/>
          <p:nvPr/>
        </p:nvSpPr>
        <p:spPr>
          <a:xfrm>
            <a:off x="411655" y="728366"/>
            <a:ext cx="1106424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pt-BR" sz="2800" b="1" dirty="0"/>
              <a:t>Aceitar sem revolta</a:t>
            </a:r>
          </a:p>
          <a:p>
            <a:pPr>
              <a:buNone/>
            </a:pPr>
            <a:r>
              <a:rPr lang="pt-BR" sz="2800" dirty="0"/>
              <a:t>Aceitar não significa gostar da dor, mas compreender que ela tem um propósito.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A revolta prolonga o sofrimento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A aceitação serena abre espaço para aprendizado e paz interior.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dirty="0"/>
          </a:p>
          <a:p>
            <a:r>
              <a:rPr lang="pt-BR" sz="2800" b="1" dirty="0"/>
              <a:t>2. Refletir sobre o que a experiência ensina</a:t>
            </a:r>
          </a:p>
          <a:p>
            <a:r>
              <a:rPr lang="pt-BR" sz="2800" dirty="0"/>
              <a:t>Pergunte a si mesmo: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O que essa situação quer me ensinar?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/>
              <a:t>Que virtude posso desenvolver aqui?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dirty="0"/>
          </a:p>
          <a:p>
            <a:r>
              <a:rPr lang="pt-BR" sz="2800" dirty="0"/>
              <a:t>Essa reflexão transforma a dor em crescimento consciente.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812442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641</TotalTime>
  <Words>1248</Words>
  <Application>Microsoft Office PowerPoint</Application>
  <PresentationFormat>Widescreen</PresentationFormat>
  <Paragraphs>122</Paragraphs>
  <Slides>13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Aptos</vt:lpstr>
      <vt:lpstr>Arial</vt:lpstr>
      <vt:lpstr>Century Gothic</vt:lpstr>
      <vt:lpstr>Wingdings</vt:lpstr>
      <vt:lpstr>Wingdings 3</vt:lpstr>
      <vt:lpstr>Íon</vt:lpstr>
      <vt:lpstr>O VALOR DAS EXPERIÊNCIAS DIFICEIS</vt:lpstr>
      <vt:lpstr>Segundo a Doutrina Espírita, o sofrimento é visto como um instrumento de crescimento espiritual, não como punição cruel ou injustiça divina.  VAMOS COMPREENDER MELHOR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AGIR DIANTE DO SOFRIMENTO  Segundo a Doutrina Espírita, a forma como reagimos ao sofrimento é tão importante quanto o sofrimento em si. A doutrina ensina atitudes práticas para atravessar as dificuldades com crescimento espiritual.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Andreia Vargas</dc:creator>
  <cp:lastModifiedBy>Andreia Vargas</cp:lastModifiedBy>
  <cp:revision>27</cp:revision>
  <dcterms:created xsi:type="dcterms:W3CDTF">2026-02-22T22:33:34Z</dcterms:created>
  <dcterms:modified xsi:type="dcterms:W3CDTF">2026-02-26T02:21:36Z</dcterms:modified>
</cp:coreProperties>
</file>