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9" r:id="rId1"/>
  </p:sldMasterIdLst>
  <p:sldIdLst>
    <p:sldId id="256" r:id="rId2"/>
    <p:sldId id="284" r:id="rId3"/>
    <p:sldId id="270" r:id="rId4"/>
    <p:sldId id="258" r:id="rId5"/>
    <p:sldId id="259" r:id="rId6"/>
    <p:sldId id="26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71" r:id="rId15"/>
    <p:sldId id="263" r:id="rId16"/>
    <p:sldId id="286" r:id="rId17"/>
    <p:sldId id="285" r:id="rId18"/>
    <p:sldId id="272" r:id="rId19"/>
    <p:sldId id="278" r:id="rId20"/>
    <p:sldId id="277" r:id="rId21"/>
    <p:sldId id="280" r:id="rId22"/>
    <p:sldId id="275" r:id="rId23"/>
    <p:sldId id="276" r:id="rId24"/>
    <p:sldId id="282" r:id="rId25"/>
    <p:sldId id="274" r:id="rId26"/>
    <p:sldId id="287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B1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73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5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2647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93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9004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277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32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1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1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508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30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8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8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0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7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7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7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  <p:sldLayoutId id="2147483932" r:id="rId13"/>
    <p:sldLayoutId id="2147483933" r:id="rId14"/>
    <p:sldLayoutId id="2147483934" r:id="rId15"/>
    <p:sldLayoutId id="214748393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CA9245D-6556-3165-2016-6A1F378D9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087" y="1839058"/>
            <a:ext cx="7025698" cy="83456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BEEDA01-644B-B80B-AB8A-22FF60EC9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85" y="3340833"/>
            <a:ext cx="8446830" cy="74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75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E4A4D1-9CE2-BABB-4671-DA3B45F34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EE18089E-2A38-10DF-3153-33DFD09E6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93" y="1950591"/>
            <a:ext cx="8270319" cy="353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24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14A94F-8CBF-16A8-13D5-C0726D0E2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4AA4949D-619A-04CF-D0DD-3CF54F81C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07" y="1361143"/>
            <a:ext cx="8511986" cy="413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65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2C4C43-FD45-6B79-C9AB-989A1F54C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Desenho de um círculo&#10;&#10;O conteúdo gerado por IA pode estar incorreto.">
            <a:extLst>
              <a:ext uri="{FF2B5EF4-FFF2-40B4-BE49-F238E27FC236}">
                <a16:creationId xmlns:a16="http://schemas.microsoft.com/office/drawing/2014/main" id="{84458E02-4D97-A22B-E3E3-023C88FD8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97" y="1228936"/>
            <a:ext cx="3995004" cy="494527"/>
          </a:xfrm>
          <a:prstGeom prst="rect">
            <a:avLst/>
          </a:prstGeom>
        </p:spPr>
      </p:pic>
      <p:pic>
        <p:nvPicPr>
          <p:cNvPr id="6" name="Imagem 5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0E00C0A0-1622-1D2C-76F2-B868A14E4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96" y="1917467"/>
            <a:ext cx="8407978" cy="341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93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4609A3-D810-BA7E-241A-385499A83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la de celula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6C0A7F4D-CF88-1554-6608-6BCDAD872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76" y="1528888"/>
            <a:ext cx="7833137" cy="348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56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3CDC34-FFDA-AFCC-3090-C18312F40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C793FF38-6025-BDE4-D3EA-D4F08E74E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24" y="719303"/>
            <a:ext cx="8179375" cy="416650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610B7F9-D396-9A3D-62C1-0AB581A8F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442" y="4885812"/>
            <a:ext cx="2531862" cy="197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20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5BE78B-2A15-C182-7498-50A6740AD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0C75370A-0DA4-7EDF-3BAE-1E889EB7F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801" y="1517670"/>
            <a:ext cx="4075657" cy="2467922"/>
          </a:xfrm>
          <a:prstGeom prst="rect">
            <a:avLst/>
          </a:prstGeom>
        </p:spPr>
      </p:pic>
      <p:pic>
        <p:nvPicPr>
          <p:cNvPr id="10" name="Imagem 9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0839AA5E-666C-3CE3-13E9-6C014E9EE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349" y="3722926"/>
            <a:ext cx="4669799" cy="217651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65BC879-40B0-4083-E5AE-402FE36905DF}"/>
              </a:ext>
            </a:extLst>
          </p:cNvPr>
          <p:cNvSpPr txBox="1"/>
          <p:nvPr/>
        </p:nvSpPr>
        <p:spPr>
          <a:xfrm>
            <a:off x="969328" y="958558"/>
            <a:ext cx="3602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Apegos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Emocionais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17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D667B-7DDF-CED5-CC17-BA2F7641D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F45B5-A425-240E-785F-66D78845F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207" y="1538309"/>
            <a:ext cx="7301950" cy="41369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Alguns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espiritos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nao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conseguem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abandonar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sofrimento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Carregam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ideia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injustica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vitimizacao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 se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apegam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acontecimentos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nao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podem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mudar. </a:t>
            </a:r>
          </a:p>
          <a:p>
            <a:pPr marL="0" indent="0"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Essas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almas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permancem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envoltas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sombras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criadas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proprios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pensamentos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soltar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sofrimento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preciso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aceitar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licao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ele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trouxe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Nenhuma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inutil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um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proposito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educativo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era peso se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transforma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sabedoria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  <a:p>
            <a:endParaRPr lang="en-US" dirty="0"/>
          </a:p>
          <a:p>
            <a:endParaRPr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95DFA89-47EA-E702-79AE-8177E458B082}"/>
              </a:ext>
            </a:extLst>
          </p:cNvPr>
          <p:cNvSpPr txBox="1"/>
          <p:nvPr/>
        </p:nvSpPr>
        <p:spPr>
          <a:xfrm>
            <a:off x="558510" y="958558"/>
            <a:ext cx="3602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Apegos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dores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507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856BBF-38C3-BE88-999A-21EB3CDE6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517EE-17AB-C155-7CA5-566CB4AD6BC1}"/>
              </a:ext>
            </a:extLst>
          </p:cNvPr>
          <p:cNvSpPr txBox="1">
            <a:spLocks/>
          </p:cNvSpPr>
          <p:nvPr/>
        </p:nvSpPr>
        <p:spPr>
          <a:xfrm>
            <a:off x="808382" y="278295"/>
            <a:ext cx="6188767" cy="72224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u="sng" dirty="0"/>
              <a:t>Cada </a:t>
            </a:r>
            <a:r>
              <a:rPr lang="en-US" u="sng" dirty="0" err="1"/>
              <a:t>vez</a:t>
            </a:r>
            <a:r>
              <a:rPr lang="en-US" u="sng" dirty="0"/>
              <a:t> </a:t>
            </a:r>
            <a:r>
              <a:rPr lang="en-US" u="sng" dirty="0" err="1"/>
              <a:t>que</a:t>
            </a:r>
            <a:r>
              <a:rPr lang="en-US" u="sng" dirty="0"/>
              <a:t> </a:t>
            </a:r>
            <a:r>
              <a:rPr lang="en-US" u="sng" dirty="0" err="1"/>
              <a:t>soltamos</a:t>
            </a:r>
            <a:r>
              <a:rPr lang="en-US" u="sng" dirty="0"/>
              <a:t> algo:</a:t>
            </a:r>
          </a:p>
          <a:p>
            <a:endParaRPr lang="en-US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Um </a:t>
            </a:r>
            <a:r>
              <a:rPr lang="pt-BR" sz="2400" noProof="0" dirty="0">
                <a:solidFill>
                  <a:schemeClr val="tx1"/>
                </a:solidFill>
              </a:rPr>
              <a:t>ressentimento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Um desejo de controle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Uma necessidade de aprovacao</a:t>
            </a:r>
          </a:p>
          <a:p>
            <a:r>
              <a:rPr lang="en-US" sz="2400" dirty="0">
                <a:solidFill>
                  <a:schemeClr val="tx1"/>
                </a:solidFill>
              </a:rPr>
              <a:t>Estamos nos </a:t>
            </a:r>
            <a:r>
              <a:rPr lang="pt-BR" sz="2400" noProof="0" dirty="0">
                <a:solidFill>
                  <a:schemeClr val="tx1"/>
                </a:solidFill>
              </a:rPr>
              <a:t>preparando</a:t>
            </a:r>
            <a:r>
              <a:rPr lang="en-US" sz="2400" dirty="0">
                <a:solidFill>
                  <a:schemeClr val="tx1"/>
                </a:solidFill>
              </a:rPr>
              <a:t> para o </a:t>
            </a:r>
            <a:r>
              <a:rPr lang="en-US" sz="2400" dirty="0" err="1">
                <a:solidFill>
                  <a:schemeClr val="tx1"/>
                </a:solidFill>
              </a:rPr>
              <a:t>desapego</a:t>
            </a:r>
            <a:r>
              <a:rPr lang="en-US" sz="2400" dirty="0">
                <a:solidFill>
                  <a:schemeClr val="tx1"/>
                </a:solidFill>
              </a:rPr>
              <a:t> final!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Soltar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um </a:t>
            </a:r>
            <a:r>
              <a:rPr lang="en-US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trabalho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constante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começa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 </a:t>
            </a:r>
            <a:r>
              <a:rPr lang="en-US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pequenas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u="sng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renuncias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nao se solta quando se </a:t>
            </a:r>
            <a:r>
              <a:rPr lang="en-US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vive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n-US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torna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um peso </a:t>
            </a:r>
            <a:r>
              <a:rPr lang="en-US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depois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partida</a:t>
            </a:r>
            <a:r>
              <a:rPr 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2510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D97E41-C1A1-F66F-13CB-CCCD0FBBB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980A739E-8CD9-6763-46D9-10B9C102A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53" y="1467687"/>
            <a:ext cx="8343493" cy="4257251"/>
          </a:xfrm>
          <a:prstGeom prst="rect">
            <a:avLst/>
          </a:prstGeom>
        </p:spPr>
      </p:pic>
      <p:pic>
        <p:nvPicPr>
          <p:cNvPr id="7" name="Imagem 6" descr="Uma imagem contendo comida, água, pia, leite&#10;&#10;O conteúdo gerado por IA pode estar incorreto.">
            <a:extLst>
              <a:ext uri="{FF2B5EF4-FFF2-40B4-BE49-F238E27FC236}">
                <a16:creationId xmlns:a16="http://schemas.microsoft.com/office/drawing/2014/main" id="{69BC20FF-51E4-9CDC-F882-53A443C82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4266" y="3051313"/>
            <a:ext cx="2679480" cy="200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2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9DBFA-1A72-B1C2-197E-6C6A91F65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C20A1-95C6-66E0-5156-6DB54ADD9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Importância da Preparação em Vida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BCBF5-598B-3F60-5E77-290AC6C7E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vida moral influencia diretamente os momentos da desencarnação.</a:t>
            </a:r>
          </a:p>
          <a:p>
            <a:r>
              <a:t>Prática do bem, desapego material e espiritualização facilitam a transição.</a:t>
            </a:r>
          </a:p>
          <a:p>
            <a:r>
              <a:t>O Espiritismo convida à reforma íntima como preparação natural.</a:t>
            </a:r>
          </a:p>
        </p:txBody>
      </p:sp>
    </p:spTree>
    <p:extLst>
      <p:ext uri="{BB962C8B-B14F-4D97-AF65-F5344CB8AC3E}">
        <p14:creationId xmlns:p14="http://schemas.microsoft.com/office/powerpoint/2010/main" val="3480508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E3A79-B27B-C570-1496-EB7C870A4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53A0C-52C1-2A00-9642-A34BC3D23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03" y="-1377182"/>
            <a:ext cx="8229600" cy="1143000"/>
          </a:xfrm>
        </p:spPr>
        <p:txBody>
          <a:bodyPr/>
          <a:lstStyle/>
          <a:p>
            <a:endParaRPr lang="pt-BR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7959D-FBBC-2D54-9FA0-3643F80E7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682" y="431122"/>
            <a:ext cx="8060635" cy="642687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pt-BR" sz="2900" b="1" u="sng" dirty="0"/>
              <a:t>EVANGELHO SEGUNDO O ESPIRITISMO</a:t>
            </a:r>
            <a:r>
              <a:rPr lang="pt-BR" sz="2900" b="1" dirty="0"/>
              <a:t> </a:t>
            </a:r>
          </a:p>
          <a:p>
            <a:pPr marL="0" indent="0" algn="ctr">
              <a:buNone/>
            </a:pPr>
            <a:r>
              <a:rPr lang="pt-BR" sz="2900" b="1" dirty="0"/>
              <a:t>CAPITULO V- BEM AVENTURADOS OS AFLITOS</a:t>
            </a:r>
          </a:p>
          <a:p>
            <a:pPr marL="0" indent="0" algn="ctr">
              <a:buNone/>
            </a:pPr>
            <a:endParaRPr lang="pt-BR" b="1" dirty="0"/>
          </a:p>
          <a:p>
            <a:r>
              <a:rPr lang="pt-BR" sz="3600" u="sng" dirty="0"/>
              <a:t>Será lícito abreviar a vida de um doente que sofra sem esperança de cura? </a:t>
            </a:r>
            <a:r>
              <a:rPr lang="pt-BR" sz="3600" b="1" dirty="0"/>
              <a:t>28. </a:t>
            </a:r>
            <a:r>
              <a:rPr lang="pt-BR" sz="3600" dirty="0"/>
              <a:t>Um homem está agonizante, presa de cruéis sofrimentos. Sabe-se que seu estado é desesperador. Será lícito </a:t>
            </a:r>
            <a:r>
              <a:rPr lang="pt-BR" sz="3600" dirty="0" err="1"/>
              <a:t>pouparem-se-lhe</a:t>
            </a:r>
            <a:r>
              <a:rPr lang="pt-BR" sz="3600" dirty="0"/>
              <a:t> alguns instantes de angústias, </a:t>
            </a:r>
            <a:r>
              <a:rPr lang="pt-BR" sz="3600" dirty="0" err="1"/>
              <a:t>apressando-se-lhe</a:t>
            </a:r>
            <a:r>
              <a:rPr lang="pt-BR" sz="3600" dirty="0"/>
              <a:t> o fim? Quem vos daria o direito de prejulgar os desígnios de Deus? Não pode Ele conduzir o homem até a borda do fosso, para daí o retirar, a fim de fazê-lo voltar a si e alimentar ideias diversas das que tinha? Ainda que haja chegado ao último extremo um moribundo, ninguém pode afirmar com segurança que lhe haja soado a hora derradeira. A Ciência não se terá enganado nunca em suas previsões? Sei bem haver casos que se podem, com razão, considerar desesperadores; mas, se não há nenhuma esperança fundada de um regresso definitivo à vida e à saúde, existe a possibilidade, atestada por inúmeros exemplos, de o doente, no momento mesmo de exalar o último suspiro, reanimar-se e recobrar por alguns instantes as faculdades! Pois bem: essa hora de graça, que lhe é concedida, pode ser-lhe de grande importância. Desconheceis as reflexões que seu Espírito poderá fazer nas convulsões da agonia e quantos tormentos lhe pode poupar um relâmpago de arrependimento. O materialista, que apenas vê o corpo e em nenhuma conta tem a alma, é inapto a compreender essas coisas; o espírita, porém, que já sabe o que se passa no além-túmulo, conhece o valor de um último pensamento. Minorai os derradeiros sofrimentos, quanto o puderdes; mas guardai-vos de abreviar a vida, ainda que de um minuto, porque esse minuto pode evitar muitas lágrimas no futuro. – São Luís. (Paris, 1860.)</a:t>
            </a:r>
            <a:endParaRPr lang="pt-BR" sz="3600" noProof="0" dirty="0"/>
          </a:p>
        </p:txBody>
      </p:sp>
    </p:spTree>
    <p:extLst>
      <p:ext uri="{BB962C8B-B14F-4D97-AF65-F5344CB8AC3E}">
        <p14:creationId xmlns:p14="http://schemas.microsoft.com/office/powerpoint/2010/main" val="1500841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2051" y="3004931"/>
            <a:ext cx="6347713" cy="1320800"/>
          </a:xfrm>
        </p:spPr>
        <p:txBody>
          <a:bodyPr/>
          <a:lstStyle/>
          <a:p>
            <a:r>
              <a:rPr lang="en-US" dirty="0"/>
              <a:t>Apos o </a:t>
            </a:r>
            <a:r>
              <a:rPr lang="en-US" dirty="0" err="1"/>
              <a:t>Desencarne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Sensações Físicas e Espirituais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Alguns Espíritos experimentam serenidade e paz.</a:t>
            </a:r>
          </a:p>
          <a:p>
            <a:r>
              <a:t>Outros podem sentir angústia, confusão ou apego ao corpo.</a:t>
            </a:r>
          </a:p>
          <a:p>
            <a:r>
              <a:t>As sensações variam conforme o grau de apego à matéria.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 Perturbação Após a Morte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Estado transitório de confusão que pode seguir-se à desencarnação.</a:t>
            </a:r>
          </a:p>
          <a:p>
            <a:r>
              <a:t>Pode durar de instantes a anos, conforme o Espírito.</a:t>
            </a:r>
          </a:p>
          <a:p>
            <a:r>
              <a:t>“A perturbação é proporcional ao apego à matéria.” (O Céu e o Inferno)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 Assistência Espiritual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Espíritos protetores e familiares desencarnados podem estar presentes.</a:t>
            </a:r>
          </a:p>
          <a:p>
            <a:r>
              <a:t>Oferecem amparo, esclarecimento e tranquilidade.</a:t>
            </a:r>
          </a:p>
          <a:p>
            <a:r>
              <a:t>A prece facilita o desligamento e a serenidade do Espírito.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Revisão</a:t>
            </a:r>
            <a:r>
              <a:rPr dirty="0"/>
              <a:t> da Vida Corporal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Muitos</a:t>
            </a:r>
            <a:r>
              <a:rPr dirty="0"/>
              <a:t> </a:t>
            </a:r>
            <a:r>
              <a:rPr dirty="0" err="1"/>
              <a:t>Espíritos</a:t>
            </a:r>
            <a:r>
              <a:rPr dirty="0"/>
              <a:t> </a:t>
            </a:r>
            <a:r>
              <a:rPr dirty="0" err="1"/>
              <a:t>relatam</a:t>
            </a:r>
            <a:r>
              <a:rPr dirty="0"/>
              <a:t> </a:t>
            </a:r>
            <a:r>
              <a:rPr dirty="0" err="1"/>
              <a:t>uma</a:t>
            </a:r>
            <a:r>
              <a:rPr dirty="0"/>
              <a:t> </a:t>
            </a:r>
            <a:r>
              <a:rPr dirty="0" err="1"/>
              <a:t>revisão</a:t>
            </a:r>
            <a:r>
              <a:rPr dirty="0"/>
              <a:t> </a:t>
            </a:r>
            <a:r>
              <a:rPr dirty="0" err="1"/>
              <a:t>rápida</a:t>
            </a:r>
            <a:r>
              <a:rPr dirty="0"/>
              <a:t> das </a:t>
            </a:r>
            <a:r>
              <a:rPr dirty="0" err="1"/>
              <a:t>experiências</a:t>
            </a:r>
            <a:r>
              <a:rPr dirty="0"/>
              <a:t> </a:t>
            </a:r>
            <a:r>
              <a:rPr dirty="0" err="1"/>
              <a:t>vividas</a:t>
            </a:r>
            <a:r>
              <a:rPr dirty="0"/>
              <a:t>.</a:t>
            </a:r>
          </a:p>
          <a:p>
            <a:r>
              <a:rPr dirty="0"/>
              <a:t>A </a:t>
            </a:r>
            <a:r>
              <a:rPr dirty="0" err="1"/>
              <a:t>consciência</a:t>
            </a:r>
            <a:r>
              <a:rPr dirty="0"/>
              <a:t> </a:t>
            </a:r>
            <a:r>
              <a:rPr dirty="0" err="1"/>
              <a:t>avalia</a:t>
            </a:r>
            <a:r>
              <a:rPr dirty="0"/>
              <a:t> </a:t>
            </a:r>
            <a:r>
              <a:rPr dirty="0" err="1"/>
              <a:t>atos</a:t>
            </a:r>
            <a:r>
              <a:rPr dirty="0"/>
              <a:t>, </a:t>
            </a:r>
            <a:r>
              <a:rPr dirty="0" err="1"/>
              <a:t>sentimentos</a:t>
            </a:r>
            <a:r>
              <a:rPr dirty="0"/>
              <a:t> e </a:t>
            </a:r>
            <a:r>
              <a:rPr dirty="0" err="1"/>
              <a:t>escolhas</a:t>
            </a:r>
            <a:r>
              <a:rPr dirty="0"/>
              <a:t>.</a:t>
            </a:r>
          </a:p>
          <a:p>
            <a:r>
              <a:rPr dirty="0" err="1"/>
              <a:t>Não</a:t>
            </a:r>
            <a:r>
              <a:rPr dirty="0"/>
              <a:t> é </a:t>
            </a:r>
            <a:r>
              <a:rPr dirty="0" err="1"/>
              <a:t>julgamento</a:t>
            </a:r>
            <a:r>
              <a:rPr dirty="0"/>
              <a:t> </a:t>
            </a:r>
            <a:r>
              <a:rPr dirty="0" err="1"/>
              <a:t>externo</a:t>
            </a:r>
            <a:r>
              <a:rPr dirty="0"/>
              <a:t>, mas </a:t>
            </a:r>
            <a:r>
              <a:rPr dirty="0" err="1"/>
              <a:t>percepção</a:t>
            </a:r>
            <a:r>
              <a:rPr dirty="0"/>
              <a:t> </a:t>
            </a:r>
            <a:r>
              <a:rPr dirty="0" err="1"/>
              <a:t>íntima</a:t>
            </a:r>
            <a:r>
              <a:rPr dirty="0"/>
              <a:t> da </a:t>
            </a:r>
            <a:r>
              <a:rPr dirty="0" err="1"/>
              <a:t>própria</a:t>
            </a:r>
            <a:r>
              <a:rPr dirty="0"/>
              <a:t> </a:t>
            </a:r>
            <a:r>
              <a:rPr dirty="0" err="1"/>
              <a:t>consciência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 Momento do Despertar Espiritual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Após o desligamento completo, o Espírito desperta no mundo espiritual.</a:t>
            </a:r>
          </a:p>
          <a:p>
            <a:r>
              <a:t>O ambiente percebido corresponde ao seu estado moral.</a:t>
            </a:r>
          </a:p>
          <a:p>
            <a:r>
              <a:t>“A alma entra novamente no mundo dos Espíritos de onde saiu.” (LE, q.149)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279485-DB92-71BF-0AC2-82292F4E4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ntendo texto, livro, gato, deitado&#10;&#10;O conteúdo gerado por IA pode estar incorreto.">
            <a:extLst>
              <a:ext uri="{FF2B5EF4-FFF2-40B4-BE49-F238E27FC236}">
                <a16:creationId xmlns:a16="http://schemas.microsoft.com/office/drawing/2014/main" id="{0691E3D0-A234-50C8-AA32-55EAAA680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073" y="1720155"/>
            <a:ext cx="7015853" cy="341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56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21B6DA-9BB1-2A1E-9003-3833D7884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6B1B12AA-51DE-36D5-26F0-A7EDA4F7B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69" y="495984"/>
            <a:ext cx="8387461" cy="3711451"/>
          </a:xfrm>
          <a:prstGeom prst="rect">
            <a:avLst/>
          </a:prstGeom>
        </p:spPr>
      </p:pic>
      <p:pic>
        <p:nvPicPr>
          <p:cNvPr id="4" name="Imagem 3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5CBC70FF-9EF9-8AEB-2282-AD957877D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659" y="4207435"/>
            <a:ext cx="5250071" cy="257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92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F516C4-76BA-A65F-3513-06E22F8E6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la de celula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A40C2C8E-FC2F-834F-CE11-96271CD11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19" y="815817"/>
            <a:ext cx="8245274" cy="3250096"/>
          </a:xfrm>
          <a:prstGeom prst="rect">
            <a:avLst/>
          </a:prstGeom>
        </p:spPr>
      </p:pic>
      <p:pic>
        <p:nvPicPr>
          <p:cNvPr id="4" name="Imagem 3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66B85AF1-A2F1-63C0-1342-1D4B110E8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66" y="3986400"/>
            <a:ext cx="8304727" cy="187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8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8DA189-B0E6-C381-8169-CC7882B44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Tela de celula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0615E054-D4C3-3F02-7DC9-74CDE63BB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15" y="1216971"/>
            <a:ext cx="8627775" cy="2997219"/>
          </a:xfrm>
          <a:prstGeom prst="rect">
            <a:avLst/>
          </a:prstGeom>
        </p:spPr>
      </p:pic>
      <p:pic>
        <p:nvPicPr>
          <p:cNvPr id="7" name="Imagem 6" descr="Homem com o sol no horizonte&#10;&#10;O conteúdo gerado por IA pode estar incorreto.">
            <a:extLst>
              <a:ext uri="{FF2B5EF4-FFF2-40B4-BE49-F238E27FC236}">
                <a16:creationId xmlns:a16="http://schemas.microsoft.com/office/drawing/2014/main" id="{C9DC0673-1CD7-AB6C-F0CC-6D9EA191D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08" y="4353338"/>
            <a:ext cx="2868651" cy="208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12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08A568-B9A9-8757-3762-8EBA2D775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Texto&#10;&#10;O conteúdo gerado por IA pode estar incorreto.">
            <a:extLst>
              <a:ext uri="{FF2B5EF4-FFF2-40B4-BE49-F238E27FC236}">
                <a16:creationId xmlns:a16="http://schemas.microsoft.com/office/drawing/2014/main" id="{8B2AA562-B688-DD92-771E-377575307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42" y="1056119"/>
            <a:ext cx="8488316" cy="2263550"/>
          </a:xfrm>
          <a:prstGeom prst="rect">
            <a:avLst/>
          </a:prstGeom>
        </p:spPr>
      </p:pic>
      <p:pic>
        <p:nvPicPr>
          <p:cNvPr id="12" name="Imagem 11" descr="Grupo de pessoas sentadas em sofá&#10;&#10;O conteúdo gerado por IA pode estar incorreto.">
            <a:extLst>
              <a:ext uri="{FF2B5EF4-FFF2-40B4-BE49-F238E27FC236}">
                <a16:creationId xmlns:a16="http://schemas.microsoft.com/office/drawing/2014/main" id="{EF0873AF-2194-5547-EAEE-D32E6E877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042" y="3319669"/>
            <a:ext cx="3082116" cy="315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480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BC21B9-3EFA-B639-6705-63375A9C8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01FD24DD-0449-ED07-0A44-E99BF1E3C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84" y="493500"/>
            <a:ext cx="8672631" cy="2935500"/>
          </a:xfrm>
          <a:prstGeom prst="rect">
            <a:avLst/>
          </a:prstGeom>
        </p:spPr>
      </p:pic>
      <p:pic>
        <p:nvPicPr>
          <p:cNvPr id="6" name="Imagem 5" descr="Uma imagem contendo edifício, ponte&#10;&#10;O conteúdo gerado por IA pode estar incorreto.">
            <a:extLst>
              <a:ext uri="{FF2B5EF4-FFF2-40B4-BE49-F238E27FC236}">
                <a16:creationId xmlns:a16="http://schemas.microsoft.com/office/drawing/2014/main" id="{4187E5A0-26A2-9BD9-4856-E8E02F866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15" y="3714659"/>
            <a:ext cx="3985984" cy="275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55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 descr="Uma imagem contendo peças de metal, corrente, água, grande&#10;&#10;O conteúdo gerado por IA pode estar incorreto.">
            <a:extLst>
              <a:ext uri="{FF2B5EF4-FFF2-40B4-BE49-F238E27FC236}">
                <a16:creationId xmlns:a16="http://schemas.microsoft.com/office/drawing/2014/main" id="{CBD475CB-F317-14F5-9B3A-BC077498F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091" y="135410"/>
            <a:ext cx="5846383" cy="4602472"/>
          </a:xfrm>
          <a:prstGeom prst="rect">
            <a:avLst/>
          </a:prstGeom>
        </p:spPr>
      </p:pic>
      <p:pic>
        <p:nvPicPr>
          <p:cNvPr id="28" name="Imagem 27" descr="Tela de celula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87ECE38C-0D80-BA14-1F08-6BFDC4DF5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38" y="4111523"/>
            <a:ext cx="8133123" cy="261106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D9C9593-C6E1-CA16-AA5A-8F439FACF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302" y="751866"/>
            <a:ext cx="7809394" cy="80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2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EC61CF-261D-8467-24BF-CAC56FB1D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BC8239CC-54C7-CD17-BB06-822BEAFE1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52" y="407504"/>
            <a:ext cx="8176869" cy="3021497"/>
          </a:xfrm>
          <a:prstGeom prst="rect">
            <a:avLst/>
          </a:prstGeom>
        </p:spPr>
      </p:pic>
      <p:pic>
        <p:nvPicPr>
          <p:cNvPr id="11" name="Imagem 10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9F24363F-A4BA-4DA1-0367-8AFC316F5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70" y="3570242"/>
            <a:ext cx="8177851" cy="232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5550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336</TotalTime>
  <Words>682</Words>
  <Application>Microsoft Office PowerPoint</Application>
  <PresentationFormat>Apresentação na tela (4:3)</PresentationFormat>
  <Paragraphs>47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0" baseType="lpstr">
      <vt:lpstr>Arial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Importância da Preparação em Vida</vt:lpstr>
      <vt:lpstr>Apos o Desencarne</vt:lpstr>
      <vt:lpstr>Sensações Físicas e Espirituais</vt:lpstr>
      <vt:lpstr>A Perturbação Após a Morte</vt:lpstr>
      <vt:lpstr>A Assistência Espiritual</vt:lpstr>
      <vt:lpstr>Revisão da Vida Corporal</vt:lpstr>
      <vt:lpstr>O Momento do Despertar Espiritual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Andreia Vargas</dc:creator>
  <cp:keywords/>
  <dc:description>generated using python-pptx</dc:description>
  <cp:lastModifiedBy>Andreia Vargas</cp:lastModifiedBy>
  <cp:revision>16</cp:revision>
  <dcterms:created xsi:type="dcterms:W3CDTF">2013-01-27T09:14:16Z</dcterms:created>
  <dcterms:modified xsi:type="dcterms:W3CDTF">2026-01-29T02:10:47Z</dcterms:modified>
  <cp:category/>
</cp:coreProperties>
</file>