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72" r:id="rId4"/>
    <p:sldId id="273" r:id="rId5"/>
    <p:sldId id="258" r:id="rId6"/>
    <p:sldId id="260" r:id="rId7"/>
    <p:sldId id="261" r:id="rId8"/>
    <p:sldId id="262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10"/>
  </p:normalViewPr>
  <p:slideViewPr>
    <p:cSldViewPr snapToGrid="0" snapToObjects="1">
      <p:cViewPr varScale="1">
        <p:scale>
          <a:sx n="103" d="100"/>
          <a:sy n="103" d="100"/>
        </p:scale>
        <p:origin x="87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3779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3DD2E2-D827-3C07-8696-B0638D096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286B98-CC70-4B85-8D41-41B79F3C0C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32495CC-A528-16AC-2790-58270D710F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262BD5-B17A-D8FB-952A-EBBB7F3998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2969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056224-0458-CC6B-E036-718D5CE31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F2AD2E-98FA-B947-93EF-A871DC9A3A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D655C7-FD8F-78FB-E895-1EDFF53F5F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ACA9EB-DD15-3CF0-1A97-849D4A0613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6845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C8DF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2E7AAF"/>
          </a:solidFill>
          <a:ln w="12700">
            <a:solidFill>
              <a:srgbClr val="2E7AA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5033772"/>
            <a:ext cx="9144000" cy="109728"/>
          </a:xfrm>
          <a:prstGeom prst="rect">
            <a:avLst/>
          </a:prstGeom>
          <a:solidFill>
            <a:srgbClr val="2E7AAF"/>
          </a:solidFill>
          <a:ln w="12700">
            <a:solidFill>
              <a:srgbClr val="2E7AA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2E7AAF"/>
          </a:solidFill>
          <a:ln w="12700">
            <a:solidFill>
              <a:srgbClr val="2E7AA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6400800" y="457200"/>
            <a:ext cx="2926080" cy="2926080"/>
          </a:xfrm>
          <a:prstGeom prst="ellipse">
            <a:avLst/>
          </a:prstGeom>
          <a:solidFill>
            <a:srgbClr val="2E7AAF">
              <a:alpha val="20000"/>
            </a:srgbClr>
          </a:solidFill>
          <a:ln w="12700">
            <a:solidFill>
              <a:srgbClr val="2E7AAF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6766560" y="822960"/>
            <a:ext cx="2194560" cy="2194560"/>
          </a:xfrm>
          <a:prstGeom prst="ellipse">
            <a:avLst/>
          </a:prstGeom>
          <a:solidFill>
            <a:srgbClr val="2E7AAF">
              <a:alpha val="35000"/>
            </a:srgbClr>
          </a:solidFill>
          <a:ln w="12700">
            <a:solidFill>
              <a:srgbClr val="2E7AA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914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2E7AAF"/>
                </a:solidFill>
              </a:rPr>
              <a:t>✦</a:t>
            </a:r>
            <a:endParaRPr lang="en-US" sz="3200" dirty="0"/>
          </a:p>
        </p:txBody>
      </p:sp>
      <p:sp>
        <p:nvSpPr>
          <p:cNvPr id="8" name="Text 6"/>
          <p:cNvSpPr/>
          <p:nvPr/>
        </p:nvSpPr>
        <p:spPr>
          <a:xfrm>
            <a:off x="457200" y="1463040"/>
            <a:ext cx="68580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200" b="1" dirty="0" err="1">
                <a:solidFill>
                  <a:srgbClr val="1A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Educando</a:t>
            </a:r>
            <a:r>
              <a:rPr lang="en-US" sz="4200" b="1" dirty="0">
                <a:solidFill>
                  <a:srgbClr val="1A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a </a:t>
            </a:r>
            <a:endParaRPr lang="en-US" sz="4200" dirty="0"/>
          </a:p>
          <a:p>
            <a:pPr marL="0" indent="0" algn="l">
              <a:buNone/>
            </a:pPr>
            <a:r>
              <a:rPr lang="en-US" sz="4200" b="1" dirty="0">
                <a:solidFill>
                  <a:srgbClr val="1A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Mediunidade</a:t>
            </a:r>
            <a:endParaRPr lang="en-US" sz="4200" dirty="0"/>
          </a:p>
        </p:txBody>
      </p:sp>
      <p:sp>
        <p:nvSpPr>
          <p:cNvPr id="9" name="Text 7"/>
          <p:cNvSpPr/>
          <p:nvPr/>
        </p:nvSpPr>
        <p:spPr>
          <a:xfrm>
            <a:off x="457200" y="3108960"/>
            <a:ext cx="6858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endParaRPr lang="en-US" sz="2600" dirty="0"/>
          </a:p>
        </p:txBody>
      </p:sp>
      <p:sp>
        <p:nvSpPr>
          <p:cNvPr id="10" name="Shape 8"/>
          <p:cNvSpPr/>
          <p:nvPr/>
        </p:nvSpPr>
        <p:spPr>
          <a:xfrm>
            <a:off x="457200" y="4160520"/>
            <a:ext cx="3657600" cy="36576"/>
          </a:xfrm>
          <a:prstGeom prst="rect">
            <a:avLst/>
          </a:prstGeom>
          <a:solidFill>
            <a:srgbClr val="2E7AAF"/>
          </a:solidFill>
          <a:ln w="12700">
            <a:solidFill>
              <a:srgbClr val="2E7AA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57200" y="4297680"/>
            <a:ext cx="6858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i="1" dirty="0">
                <a:solidFill>
                  <a:srgbClr val="4A6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Uma jornada de amor, disciplina e serviço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C8DF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3A6A8F"/>
          </a:solidFill>
          <a:ln w="12700">
            <a:solidFill>
              <a:srgbClr val="3A6A8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5033772"/>
            <a:ext cx="9144000" cy="109728"/>
          </a:xfrm>
          <a:prstGeom prst="rect">
            <a:avLst/>
          </a:prstGeom>
          <a:solidFill>
            <a:srgbClr val="3A6A8F"/>
          </a:solidFill>
          <a:ln w="12700">
            <a:solidFill>
              <a:srgbClr val="3A6A8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3A6A8F"/>
          </a:solidFill>
          <a:ln w="12700">
            <a:solidFill>
              <a:srgbClr val="3A6A8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320040" y="228600"/>
            <a:ext cx="594360" cy="594360"/>
          </a:xfrm>
          <a:prstGeom prst="ellipse">
            <a:avLst/>
          </a:prstGeom>
          <a:solidFill>
            <a:srgbClr val="3A6A8F"/>
          </a:solidFill>
          <a:ln w="12700">
            <a:solidFill>
              <a:srgbClr val="3A6A8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320040" y="201168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FFFFFF"/>
                </a:solidFill>
              </a:rPr>
              <a:t>✦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051560" y="164592"/>
            <a:ext cx="7863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A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Reconhecendo a Qualidade do Espírito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274320" y="1051560"/>
            <a:ext cx="8595360" cy="1097280"/>
          </a:xfrm>
          <a:prstGeom prst="rect">
            <a:avLst/>
          </a:prstGeom>
          <a:solidFill>
            <a:srgbClr val="FFF9E0"/>
          </a:solidFill>
          <a:ln w="12700">
            <a:solidFill>
              <a:srgbClr val="D4A80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9" name="Shape 7"/>
          <p:cNvSpPr/>
          <p:nvPr/>
        </p:nvSpPr>
        <p:spPr>
          <a:xfrm>
            <a:off x="365760" y="1280160"/>
            <a:ext cx="640080" cy="640080"/>
          </a:xfrm>
          <a:prstGeom prst="ellipse">
            <a:avLst/>
          </a:prstGeom>
          <a:solidFill>
            <a:srgbClr val="D4A800"/>
          </a:solidFill>
          <a:ln w="12700">
            <a:solidFill>
              <a:srgbClr val="D4A8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65760" y="1252728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</a:rPr>
              <a:t>☀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143000" y="1097280"/>
            <a:ext cx="3200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D4A8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Espírito Superior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143000" y="1508760"/>
            <a:ext cx="7498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Traz</a:t>
            </a:r>
            <a:r>
              <a:rPr lang="en-US" sz="12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paz</a:t>
            </a:r>
            <a:r>
              <a:rPr lang="en-US" sz="12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2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serenidade</a:t>
            </a:r>
            <a:r>
              <a:rPr lang="en-US" sz="12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amor. Transmite elevação e consolo. </a:t>
            </a:r>
            <a:r>
              <a:rPr lang="en-US" sz="12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Mensagens</a:t>
            </a:r>
            <a:r>
              <a:rPr lang="en-US" sz="12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coerentes</a:t>
            </a:r>
            <a:r>
              <a:rPr lang="en-US" sz="12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</a:t>
            </a:r>
            <a:r>
              <a:rPr lang="en-US" sz="12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edificantes</a:t>
            </a:r>
            <a:r>
              <a:rPr lang="en-US" sz="12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2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conteudo</a:t>
            </a:r>
            <a:r>
              <a:rPr lang="en-US" sz="12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bom</a:t>
            </a:r>
            <a:r>
              <a:rPr lang="en-US" sz="12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</a:t>
            </a:r>
            <a:r>
              <a:rPr lang="en-US" sz="12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</a:t>
            </a:r>
            <a:r>
              <a:rPr lang="en-US" sz="12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</a:t>
            </a:r>
            <a:r>
              <a:rPr lang="en-US" sz="12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nos</a:t>
            </a:r>
            <a:r>
              <a:rPr lang="en-US" sz="12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trazendo</a:t>
            </a:r>
            <a:r>
              <a:rPr lang="en-US" sz="12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</a:t>
            </a:r>
            <a:r>
              <a:rPr lang="en-US" sz="1200" dirty="0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Nunca </a:t>
            </a:r>
            <a:r>
              <a:rPr lang="en-US" sz="1200" dirty="0" err="1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impõe</a:t>
            </a:r>
            <a:r>
              <a:rPr lang="en-US" sz="1200" dirty="0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ordens</a:t>
            </a:r>
            <a:r>
              <a:rPr lang="en-US" sz="1200" dirty="0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</a:t>
            </a:r>
            <a:r>
              <a:rPr lang="en-US" sz="1200" dirty="0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causa </a:t>
            </a:r>
            <a:r>
              <a:rPr lang="en-US" sz="1200" dirty="0" err="1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medo</a:t>
            </a:r>
            <a:r>
              <a:rPr lang="en-US" sz="1200" dirty="0"/>
              <a:t>. </a:t>
            </a:r>
            <a:r>
              <a:rPr lang="en-US" sz="12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Estimula</a:t>
            </a:r>
            <a:r>
              <a:rPr lang="en-US" sz="12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 </a:t>
            </a:r>
            <a:r>
              <a:rPr lang="en-US" sz="12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estudo</a:t>
            </a:r>
            <a:r>
              <a:rPr lang="en-US" sz="12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a </a:t>
            </a:r>
            <a:r>
              <a:rPr lang="en-US" sz="12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caridade</a:t>
            </a:r>
            <a:r>
              <a:rPr lang="en-US" sz="12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274320" y="2331720"/>
            <a:ext cx="8595360" cy="1097280"/>
          </a:xfrm>
          <a:prstGeom prst="rect">
            <a:avLst/>
          </a:prstGeom>
          <a:solidFill>
            <a:srgbClr val="F0EBFF"/>
          </a:solidFill>
          <a:ln w="12700">
            <a:solidFill>
              <a:srgbClr val="7B6BA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365760" y="2560320"/>
            <a:ext cx="640080" cy="640080"/>
          </a:xfrm>
          <a:prstGeom prst="ellipse">
            <a:avLst/>
          </a:prstGeom>
          <a:solidFill>
            <a:srgbClr val="7B6BA0"/>
          </a:solidFill>
          <a:ln w="12700">
            <a:solidFill>
              <a:srgbClr val="7B6BA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365760" y="2532888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</a:rPr>
              <a:t>🎭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1143000" y="2377440"/>
            <a:ext cx="3200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7B6BA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Espírito Brincalhão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1143000" y="2788920"/>
            <a:ext cx="7498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Mensagens</a:t>
            </a:r>
            <a:r>
              <a:rPr lang="en-US" sz="12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</a:t>
            </a:r>
            <a:r>
              <a:rPr lang="en-US" sz="12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profundidade</a:t>
            </a:r>
            <a:r>
              <a:rPr lang="en-US" sz="12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 </a:t>
            </a:r>
            <a:r>
              <a:rPr lang="en-US" sz="12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Ironia</a:t>
            </a:r>
            <a:r>
              <a:rPr lang="en-US" sz="12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leveza exagerada, fantasias. Pode desviar sem causar danos graves. Pode </a:t>
            </a:r>
            <a:r>
              <a:rPr lang="en-US" sz="12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imitar</a:t>
            </a:r>
            <a:r>
              <a:rPr lang="en-US" sz="12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Espíritos</a:t>
            </a:r>
            <a:r>
              <a:rPr lang="en-US" sz="12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Evoluídos</a:t>
            </a:r>
            <a:r>
              <a:rPr lang="en-US" sz="12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</a:t>
            </a:r>
            <a:r>
              <a:rPr lang="en-US" sz="12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Confunde</a:t>
            </a:r>
            <a:r>
              <a:rPr lang="en-US" sz="12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</a:t>
            </a:r>
            <a:r>
              <a:rPr lang="en-US" sz="12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distrai</a:t>
            </a:r>
            <a:r>
              <a:rPr lang="en-US" sz="12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 </a:t>
            </a:r>
            <a:r>
              <a:rPr lang="en-US" sz="1200" dirty="0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medium.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274320" y="3611880"/>
            <a:ext cx="8595360" cy="1097280"/>
          </a:xfrm>
          <a:prstGeom prst="rect">
            <a:avLst/>
          </a:prstGeom>
          <a:solidFill>
            <a:srgbClr val="FFE8E8"/>
          </a:solidFill>
          <a:ln w="12700">
            <a:solidFill>
              <a:srgbClr val="B8505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365760" y="3840480"/>
            <a:ext cx="640080" cy="640080"/>
          </a:xfrm>
          <a:prstGeom prst="ellipse">
            <a:avLst/>
          </a:prstGeom>
          <a:solidFill>
            <a:srgbClr val="B85050"/>
          </a:solidFill>
          <a:ln w="12700">
            <a:solidFill>
              <a:srgbClr val="B8505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365760" y="3813048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</a:rPr>
              <a:t>⚠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1143000" y="3657600"/>
            <a:ext cx="3200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B8505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Espírito </a:t>
            </a:r>
            <a:r>
              <a:rPr lang="en-US" sz="1500" b="1" dirty="0" err="1">
                <a:solidFill>
                  <a:srgbClr val="B8505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Imperfeito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1143000" y="4069080"/>
            <a:ext cx="7498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Provoca</a:t>
            </a:r>
            <a:r>
              <a:rPr lang="en-US" sz="12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raiva</a:t>
            </a:r>
            <a:r>
              <a:rPr lang="en-US" sz="12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vaidade, </a:t>
            </a:r>
            <a:r>
              <a:rPr lang="en-US" sz="12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medo</a:t>
            </a:r>
            <a:r>
              <a:rPr lang="en-US" sz="12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2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angústia</a:t>
            </a:r>
            <a:r>
              <a:rPr lang="en-US" sz="12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</a:t>
            </a:r>
            <a:r>
              <a:rPr lang="en-US" sz="12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discórdia. </a:t>
            </a:r>
            <a:r>
              <a:rPr lang="en-US" sz="1200" dirty="0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Causa </a:t>
            </a:r>
            <a:r>
              <a:rPr lang="en-US" sz="1200" dirty="0" err="1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mau</a:t>
            </a:r>
            <a:r>
              <a:rPr lang="en-US" sz="1200" dirty="0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estar</a:t>
            </a:r>
            <a:r>
              <a:rPr lang="en-US" sz="1200" dirty="0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</a:t>
            </a:r>
            <a:r>
              <a:rPr lang="en-US" sz="1200" dirty="0" err="1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Afasta</a:t>
            </a:r>
            <a:r>
              <a:rPr lang="en-US" sz="1200" dirty="0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das </a:t>
            </a:r>
            <a:r>
              <a:rPr lang="en-US" sz="1200" dirty="0" err="1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praticas</a:t>
            </a:r>
            <a:r>
              <a:rPr lang="en-US" sz="1200" dirty="0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espirituais</a:t>
            </a:r>
            <a:r>
              <a:rPr lang="en-US" sz="1200" dirty="0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200" dirty="0"/>
          </a:p>
          <a:p>
            <a:r>
              <a:rPr lang="en-US" sz="12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Deve-se afastar com prece e elevação.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0EA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8B7D5B"/>
          </a:solidFill>
          <a:ln w="12700">
            <a:solidFill>
              <a:srgbClr val="8B7D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8B7D5B"/>
          </a:solidFill>
          <a:ln w="12700">
            <a:solidFill>
              <a:srgbClr val="8B7D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320040" y="228600"/>
            <a:ext cx="594360" cy="594360"/>
          </a:xfrm>
          <a:prstGeom prst="ellipse">
            <a:avLst/>
          </a:prstGeom>
          <a:solidFill>
            <a:srgbClr val="8B7D5B"/>
          </a:solidFill>
          <a:ln w="12700">
            <a:solidFill>
              <a:srgbClr val="8B7D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20040" y="201168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⚖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051560" y="164592"/>
            <a:ext cx="7863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Como Discernir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0" y="5033772"/>
            <a:ext cx="9144000" cy="109728"/>
          </a:xfrm>
          <a:prstGeom prst="rect">
            <a:avLst/>
          </a:prstGeom>
          <a:solidFill>
            <a:srgbClr val="8B7D5B"/>
          </a:solidFill>
          <a:ln w="12700">
            <a:solidFill>
              <a:srgbClr val="8B7D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57200" y="1005840"/>
            <a:ext cx="822960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mensagem eleva ou perturba?</a:t>
            </a:r>
            <a:endParaRPr lang="en-US" sz="16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Traz humildade ou exaltação pessoal?</a:t>
            </a:r>
            <a:endParaRPr lang="en-US" sz="16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Estimula a paz ou o conflito?</a:t>
            </a:r>
            <a:endParaRPr lang="en-US" sz="16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Pelos frutos, conhecemos a árvore.</a:t>
            </a:r>
            <a:endParaRPr lang="en-US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8F8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0" y="274320"/>
            <a:ext cx="2560320" cy="2560320"/>
          </a:xfrm>
          <a:prstGeom prst="ellipse">
            <a:avLst/>
          </a:prstGeom>
          <a:solidFill>
            <a:srgbClr val="F0E68C">
              <a:alpha val="40000"/>
            </a:srgbClr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223760" y="640080"/>
            <a:ext cx="1828800" cy="1828800"/>
          </a:xfrm>
          <a:prstGeom prst="ellipse">
            <a:avLst/>
          </a:prstGeom>
          <a:solidFill>
            <a:srgbClr val="FFD700">
              <a:alpha val="50000"/>
            </a:srgbClr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7223760" y="640080"/>
            <a:ext cx="18288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C9A84C"/>
                </a:solidFill>
              </a:rPr>
              <a:t>✦</a:t>
            </a:r>
            <a:endParaRPr lang="en-US" sz="3600" dirty="0"/>
          </a:p>
        </p:txBody>
      </p:sp>
      <p:sp>
        <p:nvSpPr>
          <p:cNvPr id="5" name="Shape 3"/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0" y="5033772"/>
            <a:ext cx="9144000" cy="109728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320040" y="228600"/>
            <a:ext cx="594360" cy="594360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20040" y="201168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</a:rPr>
              <a:t>✝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051560" y="164592"/>
            <a:ext cx="7863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A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Exemplo: Jesus, o Médium de Deus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457200" y="1005840"/>
            <a:ext cx="5943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Modelo Supremo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457200" y="1508760"/>
            <a:ext cx="6217920" cy="777240"/>
          </a:xfrm>
          <a:prstGeom prst="rect">
            <a:avLst/>
          </a:prstGeom>
          <a:solidFill>
            <a:srgbClr val="FDF8E8"/>
          </a:solidFill>
          <a:ln w="12700">
            <a:solidFill>
              <a:srgbClr val="D4A8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457200" y="1508760"/>
            <a:ext cx="91440" cy="777240"/>
          </a:xfrm>
          <a:prstGeom prst="rect">
            <a:avLst/>
          </a:prstGeom>
          <a:solidFill>
            <a:srgbClr val="D4A800"/>
          </a:solidFill>
          <a:ln w="12700">
            <a:solidFill>
              <a:srgbClr val="D4A8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85800" y="1554480"/>
            <a:ext cx="58521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Modelo máximo de sintonia divina.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457200" y="2514600"/>
            <a:ext cx="6217920" cy="777240"/>
          </a:xfrm>
          <a:prstGeom prst="rect">
            <a:avLst/>
          </a:prstGeom>
          <a:solidFill>
            <a:srgbClr val="FDF8E8"/>
          </a:solidFill>
          <a:ln w="12700">
            <a:solidFill>
              <a:srgbClr val="8B735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457200" y="2514600"/>
            <a:ext cx="91440" cy="777240"/>
          </a:xfrm>
          <a:prstGeom prst="rect">
            <a:avLst/>
          </a:prstGeom>
          <a:solidFill>
            <a:srgbClr val="8B7355"/>
          </a:solidFill>
          <a:ln w="12700">
            <a:solidFill>
              <a:srgbClr val="8B735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85800" y="2560320"/>
            <a:ext cx="58521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Amor, cura, compaixão e serviço.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457200" y="3520440"/>
            <a:ext cx="6217920" cy="777240"/>
          </a:xfrm>
          <a:prstGeom prst="rect">
            <a:avLst/>
          </a:prstGeom>
          <a:solidFill>
            <a:srgbClr val="FDF8E8"/>
          </a:solidFill>
          <a:ln w="12700">
            <a:solidFill>
              <a:srgbClr val="6B5B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457200" y="3520440"/>
            <a:ext cx="91440" cy="777240"/>
          </a:xfrm>
          <a:prstGeom prst="rect">
            <a:avLst/>
          </a:prstGeom>
          <a:solidFill>
            <a:srgbClr val="6B5B45"/>
          </a:solidFill>
          <a:ln w="12700">
            <a:solidFill>
              <a:srgbClr val="6B5B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85800" y="3566160"/>
            <a:ext cx="58521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Equilíbrio moral absoluto.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E0D5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7B6BA0"/>
          </a:solidFill>
          <a:ln w="12700">
            <a:solidFill>
              <a:srgbClr val="7B6BA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7B6BA0"/>
          </a:solidFill>
          <a:ln w="12700">
            <a:solidFill>
              <a:srgbClr val="7B6BA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320040" y="228600"/>
            <a:ext cx="594360" cy="594360"/>
          </a:xfrm>
          <a:prstGeom prst="ellipse">
            <a:avLst/>
          </a:prstGeom>
          <a:solidFill>
            <a:srgbClr val="7B6BA0"/>
          </a:solidFill>
          <a:ln w="12700">
            <a:solidFill>
              <a:srgbClr val="7B6BA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20040" y="201168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✍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051560" y="164592"/>
            <a:ext cx="7863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Exemplo: Chico Xavier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0" y="5033772"/>
            <a:ext cx="9144000" cy="109728"/>
          </a:xfrm>
          <a:prstGeom prst="rect">
            <a:avLst/>
          </a:prstGeom>
          <a:solidFill>
            <a:srgbClr val="7B6BA0"/>
          </a:solidFill>
          <a:ln w="12700">
            <a:solidFill>
              <a:srgbClr val="7B6BA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57200" y="1005840"/>
            <a:ext cx="822960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Humildade e disciplina exemplares.</a:t>
            </a:r>
            <a:endParaRPr lang="en-US" sz="16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Mais de 400 livros psicografados.</a:t>
            </a:r>
            <a:endParaRPr lang="en-US" sz="16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Caridade constante; sem lucro pessoal.</a:t>
            </a:r>
            <a:endParaRPr lang="en-US"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BFD9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3D8A84"/>
          </a:solidFill>
          <a:ln w="12700">
            <a:solidFill>
              <a:srgbClr val="3D8A8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3D8A84"/>
          </a:solidFill>
          <a:ln w="12700">
            <a:solidFill>
              <a:srgbClr val="3D8A8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320040" y="228600"/>
            <a:ext cx="594360" cy="594360"/>
          </a:xfrm>
          <a:prstGeom prst="ellipse">
            <a:avLst/>
          </a:prstGeom>
          <a:solidFill>
            <a:srgbClr val="3D8A84"/>
          </a:solidFill>
          <a:ln w="12700">
            <a:solidFill>
              <a:srgbClr val="3D8A8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20040" y="201168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♥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051560" y="164592"/>
            <a:ext cx="7863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Exemplo: Divaldo Franco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0" y="5033772"/>
            <a:ext cx="9144000" cy="109728"/>
          </a:xfrm>
          <a:prstGeom prst="rect">
            <a:avLst/>
          </a:prstGeom>
          <a:solidFill>
            <a:srgbClr val="3D8A84"/>
          </a:solidFill>
          <a:ln w="12700">
            <a:solidFill>
              <a:srgbClr val="3D8A8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57200" y="1005840"/>
            <a:ext cx="822960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Mediunidade com lucidez e amor.</a:t>
            </a:r>
            <a:endParaRPr lang="en-US" sz="16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Obras sociais (Mansão do Caminho).</a:t>
            </a:r>
            <a:endParaRPr lang="en-US" sz="16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Evangelho como base de equilíbrio.</a:t>
            </a:r>
            <a:endParaRPr lang="en-US" sz="1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D8E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3A7AAF"/>
          </a:solidFill>
          <a:ln w="12700">
            <a:solidFill>
              <a:srgbClr val="3A7AA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3A7AAF"/>
          </a:solidFill>
          <a:ln w="12700">
            <a:solidFill>
              <a:srgbClr val="3A7AA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320040" y="228600"/>
            <a:ext cx="594360" cy="594360"/>
          </a:xfrm>
          <a:prstGeom prst="ellipse">
            <a:avLst/>
          </a:prstGeom>
          <a:solidFill>
            <a:srgbClr val="3A7AAF"/>
          </a:solidFill>
          <a:ln w="12700">
            <a:solidFill>
              <a:srgbClr val="3A7AA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20040" y="201168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★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051560" y="164592"/>
            <a:ext cx="7863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Conclusão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0" y="5033772"/>
            <a:ext cx="9144000" cy="109728"/>
          </a:xfrm>
          <a:prstGeom prst="rect">
            <a:avLst/>
          </a:prstGeom>
          <a:solidFill>
            <a:srgbClr val="3A7AAF"/>
          </a:solidFill>
          <a:ln w="12700">
            <a:solidFill>
              <a:srgbClr val="3A7AA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57200" y="1005840"/>
            <a:ext cx="822960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Mediunidade = instrumento de amor.</a:t>
            </a:r>
            <a:endParaRPr lang="en-US" sz="16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Educar a mente e o coração.</a:t>
            </a:r>
            <a:endParaRPr lang="en-US" sz="16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Servir com humildade.</a:t>
            </a:r>
            <a:endParaRPr lang="en-US" sz="16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luz atrai luz.</a:t>
            </a:r>
            <a:endParaRPr lang="en-US" sz="1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A3A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457200" y="-457200"/>
            <a:ext cx="3657600" cy="3657600"/>
          </a:xfrm>
          <a:prstGeom prst="ellipse">
            <a:avLst/>
          </a:prstGeom>
          <a:solidFill>
            <a:srgbClr val="2E5A8C">
              <a:alpha val="40000"/>
            </a:srgbClr>
          </a:solidFill>
          <a:ln w="12700">
            <a:solidFill>
              <a:srgbClr val="2E5A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6858000" y="2743200"/>
            <a:ext cx="2743200" cy="2743200"/>
          </a:xfrm>
          <a:prstGeom prst="ellipse">
            <a:avLst/>
          </a:prstGeom>
          <a:solidFill>
            <a:srgbClr val="2E5A8C">
              <a:alpha val="30000"/>
            </a:srgbClr>
          </a:solidFill>
          <a:ln w="12700">
            <a:solidFill>
              <a:srgbClr val="2E5A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371600" y="2743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E8C84C"/>
                </a:solidFill>
              </a:rPr>
              <a:t>★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7772400" y="4572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E8C84C"/>
                </a:solidFill>
              </a:rPr>
              <a:t>✦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731520" y="41148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E8C84C"/>
                </a:solidFill>
              </a:rPr>
              <a:t>✦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229600" y="36576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E8C84C"/>
                </a:solidFill>
              </a:rPr>
              <a:t>★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914400" y="1097280"/>
            <a:ext cx="7315200" cy="2286000"/>
          </a:xfrm>
          <a:prstGeom prst="rect">
            <a:avLst/>
          </a:prstGeom>
          <a:solidFill>
            <a:srgbClr val="FFFFFF">
              <a:alpha val="85000"/>
            </a:srgbClr>
          </a:solidFill>
          <a:ln w="25400">
            <a:solidFill>
              <a:srgbClr val="E8C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1005840" y="822960"/>
            <a:ext cx="914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200" b="1" dirty="0">
                <a:solidFill>
                  <a:srgbClr val="E8C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</a:t>
            </a:r>
            <a:endParaRPr lang="en-US" sz="7200" dirty="0"/>
          </a:p>
        </p:txBody>
      </p:sp>
      <p:sp>
        <p:nvSpPr>
          <p:cNvPr id="10" name="Text 8"/>
          <p:cNvSpPr/>
          <p:nvPr/>
        </p:nvSpPr>
        <p:spPr>
          <a:xfrm>
            <a:off x="1097280" y="1280160"/>
            <a:ext cx="694944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mediunidade é uma bênção</a:t>
            </a:r>
            <a:endParaRPr lang="en-US" sz="2800" dirty="0"/>
          </a:p>
          <a:p>
            <a:pPr marL="0" indent="0" algn="ctr">
              <a:buNone/>
            </a:pPr>
            <a:r>
              <a:rPr lang="en-US" sz="28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quando guiada pelo amor.</a:t>
            </a:r>
            <a:endParaRPr lang="en-US" sz="2800" dirty="0"/>
          </a:p>
        </p:txBody>
      </p:sp>
      <p:sp>
        <p:nvSpPr>
          <p:cNvPr id="11" name="Shape 9"/>
          <p:cNvSpPr/>
          <p:nvPr/>
        </p:nvSpPr>
        <p:spPr>
          <a:xfrm>
            <a:off x="3200400" y="3749040"/>
            <a:ext cx="2743200" cy="54864"/>
          </a:xfrm>
          <a:prstGeom prst="rect">
            <a:avLst/>
          </a:prstGeom>
          <a:solidFill>
            <a:srgbClr val="E8C84C"/>
          </a:solidFill>
          <a:ln w="12700">
            <a:solidFill>
              <a:srgbClr val="E8C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914400" y="402336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A8C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Espiritismo — Amor, Luz e Caridade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BFD9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3D8A84"/>
          </a:solidFill>
          <a:ln w="12700">
            <a:solidFill>
              <a:srgbClr val="3D8A8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3D8A84"/>
          </a:solidFill>
          <a:ln w="12700">
            <a:solidFill>
              <a:srgbClr val="3D8A8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320040" y="228600"/>
            <a:ext cx="594360" cy="594360"/>
          </a:xfrm>
          <a:prstGeom prst="ellipse">
            <a:avLst/>
          </a:prstGeom>
          <a:solidFill>
            <a:srgbClr val="3D8A84"/>
          </a:solidFill>
          <a:ln w="12700">
            <a:solidFill>
              <a:srgbClr val="3D8A8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20040" y="201168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☽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051560" y="164592"/>
            <a:ext cx="7863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que é </a:t>
            </a:r>
            <a:r>
              <a:rPr lang="en-US" sz="2800" b="1" dirty="0" err="1">
                <a:solidFill>
                  <a:srgbClr val="1A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Mediunidade</a:t>
            </a:r>
            <a:r>
              <a:rPr lang="en-US" sz="2800" b="1" dirty="0">
                <a:solidFill>
                  <a:srgbClr val="1A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e Medium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0" y="5033772"/>
            <a:ext cx="9144000" cy="109728"/>
          </a:xfrm>
          <a:prstGeom prst="rect">
            <a:avLst/>
          </a:prstGeom>
          <a:solidFill>
            <a:srgbClr val="3D8A84"/>
          </a:solidFill>
          <a:ln w="12700">
            <a:solidFill>
              <a:srgbClr val="3D8A8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57200" y="900254"/>
            <a:ext cx="822960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Mediunidade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é a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faculdade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comunicação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espiritos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encarnados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com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desencarnados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 Todo o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individuo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sente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qualquer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grau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influência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dos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espíritos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é medium (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intermediario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). </a:t>
            </a:r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Kardec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mediuns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receberam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dom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para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serem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interpretes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dos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espiritos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instruir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homens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conduzindo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ao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caminho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do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bem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da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Todos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somos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mediuns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graus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diferentes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alguns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com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mediunidade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ostensiva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manifestacoes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mais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intensas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</a:t>
            </a:r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mediuns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mediunidade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ostensive se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preparam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mesmo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antes de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reencarnar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Faculdade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u="sng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natural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percepção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do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mundo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espiritual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6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é privilégio; é oportunidade de crescimento moral.</a:t>
            </a:r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Nem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tudo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é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mediunidade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verificar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equilíbrio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emocional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físico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DD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FE25D5-8583-A871-FE73-1039A885A2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927A7F07-1044-A4A9-1A81-F051DE19030C}"/>
              </a:ext>
            </a:extLst>
          </p:cNvPr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8B7355"/>
          </a:solidFill>
          <a:ln w="12700">
            <a:solidFill>
              <a:srgbClr val="8B735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B08A4754-373B-7B8C-902C-16B206995D4E}"/>
              </a:ext>
            </a:extLst>
          </p:cNvPr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8B7355"/>
          </a:solidFill>
          <a:ln w="12700">
            <a:solidFill>
              <a:srgbClr val="8B735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DC9B081C-1785-4E55-D382-0E26B4FFEACD}"/>
              </a:ext>
            </a:extLst>
          </p:cNvPr>
          <p:cNvSpPr/>
          <p:nvPr/>
        </p:nvSpPr>
        <p:spPr>
          <a:xfrm>
            <a:off x="320040" y="228600"/>
            <a:ext cx="594360" cy="594360"/>
          </a:xfrm>
          <a:prstGeom prst="ellipse">
            <a:avLst/>
          </a:prstGeom>
          <a:solidFill>
            <a:srgbClr val="8B7355"/>
          </a:solidFill>
          <a:ln w="12700">
            <a:solidFill>
              <a:srgbClr val="8B735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574D8BCB-36FD-CFB1-8FB9-E855630ABC04}"/>
              </a:ext>
            </a:extLst>
          </p:cNvPr>
          <p:cNvSpPr/>
          <p:nvPr/>
        </p:nvSpPr>
        <p:spPr>
          <a:xfrm>
            <a:off x="320040" y="201168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?</a:t>
            </a:r>
            <a:endParaRPr lang="en-US" sz="180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545C8A47-452A-179D-0DF8-1638F25C5F33}"/>
              </a:ext>
            </a:extLst>
          </p:cNvPr>
          <p:cNvSpPr/>
          <p:nvPr/>
        </p:nvSpPr>
        <p:spPr>
          <a:xfrm>
            <a:off x="1051560" y="321408"/>
            <a:ext cx="7863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 err="1">
                <a:solidFill>
                  <a:srgbClr val="1A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Porque</a:t>
            </a:r>
            <a:r>
              <a:rPr lang="en-US" sz="2800" b="1" dirty="0">
                <a:solidFill>
                  <a:srgbClr val="1A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2800" b="1" dirty="0" err="1">
                <a:solidFill>
                  <a:srgbClr val="1A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precisamos</a:t>
            </a:r>
            <a:r>
              <a:rPr lang="en-US" sz="2800" b="1" dirty="0">
                <a:solidFill>
                  <a:srgbClr val="1A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2800" b="1" dirty="0" err="1">
                <a:solidFill>
                  <a:srgbClr val="1A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educar</a:t>
            </a:r>
            <a:r>
              <a:rPr lang="en-US" sz="2800" b="1" dirty="0">
                <a:solidFill>
                  <a:srgbClr val="1A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a </a:t>
            </a:r>
            <a:r>
              <a:rPr lang="en-US" sz="2800" b="1" dirty="0" err="1">
                <a:solidFill>
                  <a:srgbClr val="1A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mediunidade</a:t>
            </a:r>
            <a:r>
              <a:rPr lang="en-US" sz="2800" b="1" dirty="0">
                <a:solidFill>
                  <a:srgbClr val="1A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?</a:t>
            </a:r>
            <a:endParaRPr lang="en-US" sz="2800" dirty="0"/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C4A083B9-A45A-4141-82A3-4D56E2C0B47D}"/>
              </a:ext>
            </a:extLst>
          </p:cNvPr>
          <p:cNvSpPr/>
          <p:nvPr/>
        </p:nvSpPr>
        <p:spPr>
          <a:xfrm>
            <a:off x="0" y="5033772"/>
            <a:ext cx="9144000" cy="109728"/>
          </a:xfrm>
          <a:prstGeom prst="rect">
            <a:avLst/>
          </a:prstGeom>
          <a:solidFill>
            <a:srgbClr val="8B7355"/>
          </a:solidFill>
          <a:ln w="12700">
            <a:solidFill>
              <a:srgbClr val="8B735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78A439E3-6589-D203-1E1D-66822CD2516C}"/>
              </a:ext>
            </a:extLst>
          </p:cNvPr>
          <p:cNvSpPr/>
          <p:nvPr/>
        </p:nvSpPr>
        <p:spPr>
          <a:xfrm>
            <a:off x="525780" y="1332856"/>
            <a:ext cx="8229600" cy="37009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spcAft>
                <a:spcPts val="600"/>
              </a:spcAft>
              <a:buSzPct val="100000"/>
            </a:pPr>
            <a:r>
              <a:rPr lang="pt-BR" sz="1600" dirty="0"/>
              <a:t>Porque ela precisa ser direcionada para o bem, com ética, segurança e responsabilidade.</a:t>
            </a:r>
          </a:p>
          <a:p>
            <a:pPr>
              <a:spcAft>
                <a:spcPts val="600"/>
              </a:spcAft>
              <a:buSzPct val="100000"/>
            </a:pPr>
            <a:r>
              <a:rPr lang="pt-BR" sz="1600" dirty="0"/>
              <a:t> </a:t>
            </a:r>
            <a:r>
              <a:rPr lang="pt-BR" sz="1600" u="sng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Principais motivos para educar a mediunidade:</a:t>
            </a:r>
          </a:p>
          <a:p>
            <a:pPr marL="285750" indent="-285750">
              <a:spcAft>
                <a:spcPts val="600"/>
              </a:spcAft>
              <a:buSzPct val="100000"/>
              <a:buFont typeface="Wingdings" panose="05000000000000000000" pitchFamily="2" charset="2"/>
              <a:buChar char="q"/>
            </a:pPr>
            <a:r>
              <a:rPr lang="pt-BR" sz="1600" b="1" dirty="0"/>
              <a:t>Segurança e Equilíbrio:</a:t>
            </a:r>
            <a:r>
              <a:rPr lang="pt-BR" sz="1600" dirty="0"/>
              <a:t> sem educação pode causar perturbações, síndromes e desequilíbrios na constituição psicológica do médium. </a:t>
            </a:r>
          </a:p>
          <a:p>
            <a:pPr marL="285750" indent="-285750">
              <a:spcAft>
                <a:spcPts val="600"/>
              </a:spcAft>
              <a:buSzPct val="100000"/>
              <a:buFont typeface="Wingdings" panose="05000000000000000000" pitchFamily="2" charset="2"/>
              <a:buChar char="q"/>
            </a:pPr>
            <a:r>
              <a:rPr lang="pt-BR" sz="1600" b="1" dirty="0"/>
              <a:t>Comunicação com o Bem:</a:t>
            </a:r>
            <a:r>
              <a:rPr lang="pt-BR" sz="1600" dirty="0"/>
              <a:t> garantindo que o médium se conecte com espíritos elevados</a:t>
            </a:r>
          </a:p>
          <a:p>
            <a:pPr marL="285750" indent="-285750">
              <a:spcAft>
                <a:spcPts val="600"/>
              </a:spcAft>
              <a:buSzPct val="100000"/>
              <a:buFont typeface="Wingdings" panose="05000000000000000000" pitchFamily="2" charset="2"/>
              <a:buChar char="q"/>
            </a:pPr>
            <a:r>
              <a:rPr lang="pt-BR" sz="1600" b="1" dirty="0"/>
              <a:t>Responsabilidade e Caridade: </a:t>
            </a:r>
            <a:r>
              <a:rPr lang="pt-BR" sz="1600" dirty="0"/>
              <a:t>para que o médium cumpra essa tarefa com desinteresse pessoal e com o objetivo de servir ao próximo e sem fins lucrativos.</a:t>
            </a:r>
          </a:p>
          <a:p>
            <a:pPr marL="285750" indent="-285750">
              <a:spcAft>
                <a:spcPts val="600"/>
              </a:spcAft>
              <a:buSzPct val="100000"/>
              <a:buFont typeface="Wingdings" panose="05000000000000000000" pitchFamily="2" charset="2"/>
              <a:buChar char="q"/>
            </a:pPr>
            <a:r>
              <a:rPr lang="pt-BR" sz="1600" b="1" dirty="0"/>
              <a:t>Estudo Contínuo e Autoconhecimento:</a:t>
            </a:r>
            <a:r>
              <a:rPr lang="pt-BR" sz="1600" dirty="0"/>
              <a:t> combatendo a vaidade e o personalismo. Ela promove a reforma íntima do médium, para a prática mediúnica segura</a:t>
            </a:r>
          </a:p>
          <a:p>
            <a:pPr marL="285750" indent="-285750">
              <a:spcAft>
                <a:spcPts val="600"/>
              </a:spcAft>
              <a:buSzPct val="100000"/>
              <a:buFont typeface="Wingdings" panose="05000000000000000000" pitchFamily="2" charset="2"/>
              <a:buChar char="q"/>
            </a:pPr>
            <a:r>
              <a:rPr lang="pt-BR" sz="1600" b="1" dirty="0"/>
              <a:t>Controle da Faculdade: </a:t>
            </a:r>
            <a:r>
              <a:rPr lang="pt-BR" sz="1600" dirty="0"/>
              <a:t>compreendendo sua natureza, funcionamento e limites</a:t>
            </a:r>
            <a:endParaRPr lang="pt-BR" sz="1600" u="sng" dirty="0"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>
              <a:spcAft>
                <a:spcPts val="600"/>
              </a:spcAft>
              <a:buSzPct val="100000"/>
            </a:pPr>
            <a:endParaRPr lang="pt-BR" sz="1600" dirty="0"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endParaRPr lang="en-US" sz="1600" dirty="0">
              <a:solidFill>
                <a:srgbClr val="2C2C3E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>
              <a:spcAft>
                <a:spcPts val="600"/>
              </a:spcAft>
              <a:buSzPct val="100000"/>
            </a:pPr>
            <a:endParaRPr lang="en-US" sz="1600" dirty="0">
              <a:solidFill>
                <a:srgbClr val="2C2C3E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>
              <a:spcAft>
                <a:spcPts val="600"/>
              </a:spcAft>
              <a:buSzPct val="100000"/>
            </a:pPr>
            <a:endParaRPr lang="en-US" sz="1600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EFC4276-7C86-DAAA-2C41-38B100C45101}"/>
              </a:ext>
            </a:extLst>
          </p:cNvPr>
          <p:cNvSpPr txBox="1"/>
          <p:nvPr/>
        </p:nvSpPr>
        <p:spPr>
          <a:xfrm>
            <a:off x="2437033" y="4740766"/>
            <a:ext cx="631834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https://www.youtube.com/watch?v=KL16X-zjurE</a:t>
            </a:r>
          </a:p>
        </p:txBody>
      </p:sp>
    </p:spTree>
    <p:extLst>
      <p:ext uri="{BB962C8B-B14F-4D97-AF65-F5344CB8AC3E}">
        <p14:creationId xmlns:p14="http://schemas.microsoft.com/office/powerpoint/2010/main" val="238140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D9D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0B3B04-8A96-4731-73F1-5B601149E5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5DE42262-14C0-B7C9-68EB-E579EDF7A66F}"/>
              </a:ext>
            </a:extLst>
          </p:cNvPr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3D8A84"/>
          </a:solidFill>
          <a:ln w="12700">
            <a:solidFill>
              <a:srgbClr val="3D8A8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CE4A80DC-CBE0-A6BE-F81B-0E47A89F53C1}"/>
              </a:ext>
            </a:extLst>
          </p:cNvPr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3D8A84"/>
          </a:solidFill>
          <a:ln w="12700">
            <a:solidFill>
              <a:srgbClr val="3D8A8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70B551C5-75B2-8922-51FC-87A4280973E8}"/>
              </a:ext>
            </a:extLst>
          </p:cNvPr>
          <p:cNvSpPr/>
          <p:nvPr/>
        </p:nvSpPr>
        <p:spPr>
          <a:xfrm>
            <a:off x="320040" y="228600"/>
            <a:ext cx="594360" cy="594360"/>
          </a:xfrm>
          <a:prstGeom prst="ellipse">
            <a:avLst/>
          </a:prstGeom>
          <a:solidFill>
            <a:srgbClr val="3D8A84"/>
          </a:solidFill>
          <a:ln w="12700">
            <a:solidFill>
              <a:srgbClr val="3D8A8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25CFB9AB-F337-7B3B-7197-FA2624DFC6D0}"/>
              </a:ext>
            </a:extLst>
          </p:cNvPr>
          <p:cNvSpPr/>
          <p:nvPr/>
        </p:nvSpPr>
        <p:spPr>
          <a:xfrm>
            <a:off x="320040" y="201168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☽</a:t>
            </a:r>
            <a:endParaRPr lang="en-US" sz="180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1BC5CDCE-713E-1E87-2CBC-D1BCD6AA3A42}"/>
              </a:ext>
            </a:extLst>
          </p:cNvPr>
          <p:cNvSpPr/>
          <p:nvPr/>
        </p:nvSpPr>
        <p:spPr>
          <a:xfrm>
            <a:off x="1051560" y="164592"/>
            <a:ext cx="7863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Qual o </a:t>
            </a:r>
            <a:r>
              <a:rPr lang="en-US" sz="2800" b="1" dirty="0" err="1">
                <a:solidFill>
                  <a:srgbClr val="1A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objetivo</a:t>
            </a:r>
            <a:r>
              <a:rPr lang="en-US" sz="2800" b="1" dirty="0">
                <a:solidFill>
                  <a:srgbClr val="1A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da </a:t>
            </a:r>
            <a:r>
              <a:rPr lang="en-US" sz="2800" b="1" dirty="0" err="1">
                <a:solidFill>
                  <a:srgbClr val="1A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Mediunidade</a:t>
            </a:r>
            <a:endParaRPr lang="en-US" sz="2800" dirty="0"/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5C4193D5-EA49-F3C5-9D94-61E2DD78E9A9}"/>
              </a:ext>
            </a:extLst>
          </p:cNvPr>
          <p:cNvSpPr/>
          <p:nvPr/>
        </p:nvSpPr>
        <p:spPr>
          <a:xfrm>
            <a:off x="0" y="5033772"/>
            <a:ext cx="9144000" cy="109728"/>
          </a:xfrm>
          <a:prstGeom prst="rect">
            <a:avLst/>
          </a:prstGeom>
          <a:solidFill>
            <a:srgbClr val="3D8A84"/>
          </a:solidFill>
          <a:ln w="12700">
            <a:solidFill>
              <a:srgbClr val="3D8A8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B09FD78C-521B-FFEB-0A08-793A495F4283}"/>
              </a:ext>
            </a:extLst>
          </p:cNvPr>
          <p:cNvSpPr txBox="1"/>
          <p:nvPr/>
        </p:nvSpPr>
        <p:spPr>
          <a:xfrm>
            <a:off x="646918" y="958618"/>
            <a:ext cx="8106313" cy="26930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600" u="sng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Servir</a:t>
            </a:r>
            <a:r>
              <a:rPr lang="en-US" sz="1600" u="sng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</a:t>
            </a:r>
          </a:p>
          <a:p>
            <a:pPr marL="285750" indent="-285750"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Ajudando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espiritos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desencarnados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sofredores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</a:p>
          <a:p>
            <a:pPr marL="285750" indent="-285750"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Ajudando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espiritos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encarnados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estão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obsediados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desencarnados</a:t>
            </a:r>
            <a:endParaRPr lang="en-US" sz="1600" dirty="0">
              <a:solidFill>
                <a:srgbClr val="2C2C3E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285750" indent="-285750"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Dando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consolo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espiritos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encarnados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atraves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mensagens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edificantes</a:t>
            </a:r>
            <a:endParaRPr lang="en-US" sz="1600" dirty="0">
              <a:solidFill>
                <a:srgbClr val="2C2C3E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285750" indent="-285750"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Servindo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instrumento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para o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bem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a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caridade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o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progresso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espiritual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pt-BR" sz="1600" dirty="0"/>
              <a:t>prepara o indivíduo para controlar a faculdade, compreendendo sua natureza, funcionamento e limites.</a:t>
            </a:r>
            <a:endParaRPr lang="en-US" sz="1600" dirty="0">
              <a:solidFill>
                <a:srgbClr val="2C2C3E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Nao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foi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concedida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para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satisfazer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curiosidades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sobre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alem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adivinhar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futuro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resolver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problemas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pessoais</a:t>
            </a: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2079228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DDD5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27">
            <a:extLst>
              <a:ext uri="{FF2B5EF4-FFF2-40B4-BE49-F238E27FC236}">
                <a16:creationId xmlns:a16="http://schemas.microsoft.com/office/drawing/2014/main" id="{8006D4DE-B1D7-D01C-DC53-3296223F514F}"/>
              </a:ext>
            </a:extLst>
          </p:cNvPr>
          <p:cNvSpPr/>
          <p:nvPr/>
        </p:nvSpPr>
        <p:spPr>
          <a:xfrm>
            <a:off x="4956468" y="4254246"/>
            <a:ext cx="594360" cy="594360"/>
          </a:xfrm>
          <a:prstGeom prst="ellipse">
            <a:avLst/>
          </a:prstGeom>
          <a:solidFill>
            <a:srgbClr val="7B6BA0"/>
          </a:solidFill>
          <a:ln w="12700">
            <a:solidFill>
              <a:srgbClr val="7B6BA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Shape 0"/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7B6BA0"/>
          </a:solidFill>
          <a:ln w="12700">
            <a:solidFill>
              <a:srgbClr val="7B6BA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5033772"/>
            <a:ext cx="9144000" cy="109728"/>
          </a:xfrm>
          <a:prstGeom prst="rect">
            <a:avLst/>
          </a:prstGeom>
          <a:solidFill>
            <a:srgbClr val="7B6BA0"/>
          </a:solidFill>
          <a:ln w="12700">
            <a:solidFill>
              <a:srgbClr val="7B6BA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7B6BA0"/>
          </a:solidFill>
          <a:ln w="12700">
            <a:solidFill>
              <a:srgbClr val="7B6BA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320040" y="228600"/>
            <a:ext cx="594360" cy="594360"/>
          </a:xfrm>
          <a:prstGeom prst="ellipse">
            <a:avLst/>
          </a:prstGeom>
          <a:solidFill>
            <a:srgbClr val="7B6BA0"/>
          </a:solidFill>
          <a:ln w="12700">
            <a:solidFill>
              <a:srgbClr val="7B6BA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320040" y="201168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✦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051560" y="164592"/>
            <a:ext cx="7863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Tipos de Mediunidade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11480" y="1005840"/>
            <a:ext cx="4160520" cy="868680"/>
          </a:xfrm>
          <a:prstGeom prst="rect">
            <a:avLst/>
          </a:prstGeom>
          <a:solidFill>
            <a:srgbClr val="7B6BA0">
              <a:alpha val="15000"/>
            </a:srgbClr>
          </a:solidFill>
          <a:ln w="12700">
            <a:solidFill>
              <a:srgbClr val="7B6BA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457200" y="1143000"/>
            <a:ext cx="594360" cy="594360"/>
          </a:xfrm>
          <a:prstGeom prst="ellipse">
            <a:avLst/>
          </a:prstGeom>
          <a:solidFill>
            <a:srgbClr val="7B6BA0"/>
          </a:solidFill>
          <a:ln w="12700">
            <a:solidFill>
              <a:srgbClr val="7B6BA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57200" y="1115568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</a:rPr>
              <a:t>👁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143000" y="1042416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Intuitiva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143000" y="1408176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Percepção de impressões e </a:t>
            </a:r>
            <a:r>
              <a:rPr lang="en-US" sz="1100" dirty="0" err="1">
                <a:solidFill>
                  <a:srgbClr val="555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pensamentos</a:t>
            </a:r>
            <a:r>
              <a:rPr lang="en-US" sz="1100" dirty="0">
                <a:solidFill>
                  <a:srgbClr val="555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Esta </a:t>
            </a:r>
            <a:r>
              <a:rPr lang="en-US" sz="1100" dirty="0" err="1">
                <a:solidFill>
                  <a:srgbClr val="555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</a:t>
            </a:r>
            <a:r>
              <a:rPr lang="en-US" sz="1100" dirty="0">
                <a:solidFill>
                  <a:srgbClr val="555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dirty="0" err="1">
                <a:solidFill>
                  <a:srgbClr val="555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todos</a:t>
            </a:r>
            <a:r>
              <a:rPr lang="en-US" sz="1100" dirty="0">
                <a:solidFill>
                  <a:srgbClr val="555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nos.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846320" y="1005840"/>
            <a:ext cx="4160520" cy="868680"/>
          </a:xfrm>
          <a:prstGeom prst="rect">
            <a:avLst/>
          </a:prstGeom>
          <a:solidFill>
            <a:srgbClr val="7B6BA0">
              <a:alpha val="15000"/>
            </a:srgbClr>
          </a:solidFill>
          <a:ln w="12700">
            <a:solidFill>
              <a:srgbClr val="7B6BA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4892040" y="1143000"/>
            <a:ext cx="594360" cy="594360"/>
          </a:xfrm>
          <a:prstGeom prst="ellipse">
            <a:avLst/>
          </a:prstGeom>
          <a:solidFill>
            <a:srgbClr val="7B6BA0"/>
          </a:solidFill>
          <a:ln w="12700">
            <a:solidFill>
              <a:srgbClr val="7B6BA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4892040" y="1115568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</a:rPr>
              <a:t>👂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5577840" y="1042416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Auditiva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5577840" y="1408176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Escuta de vozes ou sons espirituais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2103120"/>
            <a:ext cx="4160520" cy="868680"/>
          </a:xfrm>
          <a:prstGeom prst="rect">
            <a:avLst/>
          </a:prstGeom>
          <a:solidFill>
            <a:srgbClr val="7B6BA0">
              <a:alpha val="15000"/>
            </a:srgbClr>
          </a:solidFill>
          <a:ln w="12700">
            <a:solidFill>
              <a:srgbClr val="7B6BA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457200" y="2240280"/>
            <a:ext cx="594360" cy="594360"/>
          </a:xfrm>
          <a:prstGeom prst="ellipse">
            <a:avLst/>
          </a:prstGeom>
          <a:solidFill>
            <a:srgbClr val="7B6BA0"/>
          </a:solidFill>
          <a:ln w="12700">
            <a:solidFill>
              <a:srgbClr val="7B6BA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457200" y="2212848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</a:rPr>
              <a:t>🔮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1143000" y="2139696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Vidência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1143000" y="2505456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Visão de formas e imagens espirituais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846320" y="2103120"/>
            <a:ext cx="4160520" cy="868680"/>
          </a:xfrm>
          <a:prstGeom prst="rect">
            <a:avLst/>
          </a:prstGeom>
          <a:solidFill>
            <a:srgbClr val="7B6BA0">
              <a:alpha val="15000"/>
            </a:srgbClr>
          </a:solidFill>
          <a:ln w="12700">
            <a:solidFill>
              <a:srgbClr val="7B6BA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4892040" y="2240280"/>
            <a:ext cx="594360" cy="594360"/>
          </a:xfrm>
          <a:prstGeom prst="ellipse">
            <a:avLst/>
          </a:prstGeom>
          <a:solidFill>
            <a:srgbClr val="7B6BA0"/>
          </a:solidFill>
          <a:ln w="12700">
            <a:solidFill>
              <a:srgbClr val="7B6BA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4892040" y="2212848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</a:rPr>
              <a:t>✍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5577840" y="2139696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Psicografia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5577840" y="2505456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Escrita mediúnica automática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411480" y="3200400"/>
            <a:ext cx="4160520" cy="868680"/>
          </a:xfrm>
          <a:prstGeom prst="rect">
            <a:avLst/>
          </a:prstGeom>
          <a:solidFill>
            <a:srgbClr val="7B6BA0">
              <a:alpha val="15000"/>
            </a:srgbClr>
          </a:solidFill>
          <a:ln w="12700">
            <a:solidFill>
              <a:srgbClr val="7B6BA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Shape 27"/>
          <p:cNvSpPr/>
          <p:nvPr/>
        </p:nvSpPr>
        <p:spPr>
          <a:xfrm>
            <a:off x="457200" y="3337560"/>
            <a:ext cx="594360" cy="594360"/>
          </a:xfrm>
          <a:prstGeom prst="ellipse">
            <a:avLst/>
          </a:prstGeom>
          <a:solidFill>
            <a:srgbClr val="7B6BA0"/>
          </a:solidFill>
          <a:ln w="12700">
            <a:solidFill>
              <a:srgbClr val="7B6BA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457200" y="3310128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</a:rPr>
              <a:t>💚</a:t>
            </a:r>
            <a:endParaRPr lang="en-US" sz="1800" dirty="0"/>
          </a:p>
        </p:txBody>
      </p:sp>
      <p:sp>
        <p:nvSpPr>
          <p:cNvPr id="31" name="Text 29"/>
          <p:cNvSpPr/>
          <p:nvPr/>
        </p:nvSpPr>
        <p:spPr>
          <a:xfrm>
            <a:off x="1143000" y="3236976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Curadora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1143000" y="3602736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Transmissão de energias terapêuticas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4846320" y="3200400"/>
            <a:ext cx="4160520" cy="868680"/>
          </a:xfrm>
          <a:prstGeom prst="rect">
            <a:avLst/>
          </a:prstGeom>
          <a:solidFill>
            <a:srgbClr val="7B6BA0">
              <a:alpha val="15000"/>
            </a:srgbClr>
          </a:solidFill>
          <a:ln w="12700">
            <a:solidFill>
              <a:srgbClr val="7B6BA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Shape 32"/>
          <p:cNvSpPr/>
          <p:nvPr/>
        </p:nvSpPr>
        <p:spPr>
          <a:xfrm>
            <a:off x="4892040" y="3337560"/>
            <a:ext cx="594360" cy="594360"/>
          </a:xfrm>
          <a:prstGeom prst="ellipse">
            <a:avLst/>
          </a:prstGeom>
          <a:solidFill>
            <a:srgbClr val="7B6BA0"/>
          </a:solidFill>
          <a:ln w="12700">
            <a:solidFill>
              <a:srgbClr val="7B6BA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4892040" y="3310128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</a:rPr>
              <a:t>⚡</a:t>
            </a:r>
            <a:endParaRPr lang="en-US" sz="1800" dirty="0"/>
          </a:p>
        </p:txBody>
      </p:sp>
      <p:sp>
        <p:nvSpPr>
          <p:cNvPr id="36" name="Text 34"/>
          <p:cNvSpPr/>
          <p:nvPr/>
        </p:nvSpPr>
        <p:spPr>
          <a:xfrm>
            <a:off x="5577840" y="3236976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Efeitos físicos</a:t>
            </a:r>
            <a:endParaRPr lang="en-US" sz="1400" dirty="0"/>
          </a:p>
        </p:txBody>
      </p:sp>
      <p:sp>
        <p:nvSpPr>
          <p:cNvPr id="37" name="Text 35"/>
          <p:cNvSpPr/>
          <p:nvPr/>
        </p:nvSpPr>
        <p:spPr>
          <a:xfrm>
            <a:off x="5577840" y="3602736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Manifestações materiais perceptíveis</a:t>
            </a:r>
            <a:endParaRPr lang="en-US" sz="1100" dirty="0"/>
          </a:p>
        </p:txBody>
      </p:sp>
      <p:sp>
        <p:nvSpPr>
          <p:cNvPr id="38" name="Shape 26">
            <a:extLst>
              <a:ext uri="{FF2B5EF4-FFF2-40B4-BE49-F238E27FC236}">
                <a16:creationId xmlns:a16="http://schemas.microsoft.com/office/drawing/2014/main" id="{382C17F9-0821-2584-05C4-43C1D56233F9}"/>
              </a:ext>
            </a:extLst>
          </p:cNvPr>
          <p:cNvSpPr/>
          <p:nvPr/>
        </p:nvSpPr>
        <p:spPr>
          <a:xfrm>
            <a:off x="4846320" y="4133088"/>
            <a:ext cx="4160520" cy="868680"/>
          </a:xfrm>
          <a:prstGeom prst="rect">
            <a:avLst/>
          </a:prstGeom>
          <a:solidFill>
            <a:srgbClr val="7B6BA0">
              <a:alpha val="15000"/>
            </a:srgbClr>
          </a:solidFill>
          <a:ln w="12700">
            <a:solidFill>
              <a:srgbClr val="7B6BA0"/>
            </a:solidFill>
            <a:prstDash val="solid"/>
          </a:ln>
        </p:spPr>
        <p:txBody>
          <a:bodyPr/>
          <a:lstStyle/>
          <a:p>
            <a:r>
              <a:rPr lang="en-US" sz="1400" b="1" dirty="0">
                <a:solidFill>
                  <a:srgbClr val="1A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              </a:t>
            </a:r>
            <a:r>
              <a:rPr lang="en-US" sz="1400" b="1" dirty="0" err="1">
                <a:solidFill>
                  <a:srgbClr val="1A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Psicofonia</a:t>
            </a:r>
            <a:endParaRPr lang="en-US" sz="1400" dirty="0"/>
          </a:p>
        </p:txBody>
      </p:sp>
      <p:sp>
        <p:nvSpPr>
          <p:cNvPr id="40" name="Text 30">
            <a:extLst>
              <a:ext uri="{FF2B5EF4-FFF2-40B4-BE49-F238E27FC236}">
                <a16:creationId xmlns:a16="http://schemas.microsoft.com/office/drawing/2014/main" id="{C68B4087-6BB8-66E4-C92B-FFDA958EB15A}"/>
              </a:ext>
            </a:extLst>
          </p:cNvPr>
          <p:cNvSpPr/>
          <p:nvPr/>
        </p:nvSpPr>
        <p:spPr>
          <a:xfrm>
            <a:off x="5577840" y="4482846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pt-BR" sz="1100" dirty="0">
                <a:solidFill>
                  <a:srgbClr val="555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Espírito se comunica verbalmente</a:t>
            </a:r>
            <a:endParaRPr lang="en-US" sz="1100" dirty="0"/>
          </a:p>
        </p:txBody>
      </p:sp>
      <p:pic>
        <p:nvPicPr>
          <p:cNvPr id="43" name="Imagem 42">
            <a:extLst>
              <a:ext uri="{FF2B5EF4-FFF2-40B4-BE49-F238E27FC236}">
                <a16:creationId xmlns:a16="http://schemas.microsoft.com/office/drawing/2014/main" id="{7834CA94-1D2F-298E-6960-8DC3A07098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6105" y="4389998"/>
            <a:ext cx="335085" cy="33508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E5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C08080"/>
          </a:solidFill>
          <a:ln w="12700">
            <a:solidFill>
              <a:srgbClr val="C080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C08080"/>
          </a:solidFill>
          <a:ln w="12700">
            <a:solidFill>
              <a:srgbClr val="C080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320040" y="228600"/>
            <a:ext cx="594360" cy="594360"/>
          </a:xfrm>
          <a:prstGeom prst="ellipse">
            <a:avLst/>
          </a:prstGeom>
          <a:solidFill>
            <a:srgbClr val="C08080"/>
          </a:solidFill>
          <a:ln w="12700">
            <a:solidFill>
              <a:srgbClr val="C080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20040" y="201168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✦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051560" y="164592"/>
            <a:ext cx="7863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Sinais de Sensibilidade Mediúnica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0" y="5033772"/>
            <a:ext cx="9144000" cy="109728"/>
          </a:xfrm>
          <a:prstGeom prst="rect">
            <a:avLst/>
          </a:prstGeom>
          <a:solidFill>
            <a:srgbClr val="C08080"/>
          </a:solidFill>
          <a:ln w="12700">
            <a:solidFill>
              <a:srgbClr val="C080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57200" y="1005840"/>
            <a:ext cx="822960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endParaRPr lang="en-US" sz="1600" dirty="0"/>
          </a:p>
        </p:txBody>
      </p:sp>
      <p:sp>
        <p:nvSpPr>
          <p:cNvPr id="9" name="Shape 2">
            <a:extLst>
              <a:ext uri="{FF2B5EF4-FFF2-40B4-BE49-F238E27FC236}">
                <a16:creationId xmlns:a16="http://schemas.microsoft.com/office/drawing/2014/main" id="{ED465974-31C9-9CA5-DE4F-067BB1888E56}"/>
              </a:ext>
            </a:extLst>
          </p:cNvPr>
          <p:cNvSpPr/>
          <p:nvPr/>
        </p:nvSpPr>
        <p:spPr>
          <a:xfrm>
            <a:off x="274320" y="1097280"/>
            <a:ext cx="4114800" cy="1051560"/>
          </a:xfrm>
          <a:prstGeom prst="rect">
            <a:avLst/>
          </a:prstGeom>
          <a:solidFill>
            <a:srgbClr val="D8B4FE">
              <a:alpha val="65000"/>
            </a:srgbClr>
          </a:solidFill>
          <a:ln w="12700">
            <a:solidFill>
              <a:srgbClr val="A855F7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3">
            <a:extLst>
              <a:ext uri="{FF2B5EF4-FFF2-40B4-BE49-F238E27FC236}">
                <a16:creationId xmlns:a16="http://schemas.microsoft.com/office/drawing/2014/main" id="{19F52BBC-3281-0C81-6577-B7E51AA9DD23}"/>
              </a:ext>
            </a:extLst>
          </p:cNvPr>
          <p:cNvSpPr/>
          <p:nvPr/>
        </p:nvSpPr>
        <p:spPr>
          <a:xfrm>
            <a:off x="347472" y="1298448"/>
            <a:ext cx="640080" cy="640080"/>
          </a:xfrm>
          <a:prstGeom prst="ellipse">
            <a:avLst/>
          </a:prstGeom>
          <a:solidFill>
            <a:srgbClr val="A855F7"/>
          </a:solidFill>
          <a:ln w="12700">
            <a:solidFill>
              <a:srgbClr val="A855F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4">
            <a:extLst>
              <a:ext uri="{FF2B5EF4-FFF2-40B4-BE49-F238E27FC236}">
                <a16:creationId xmlns:a16="http://schemas.microsoft.com/office/drawing/2014/main" id="{F96056F4-E659-DDEE-9567-38C22888601A}"/>
              </a:ext>
            </a:extLst>
          </p:cNvPr>
          <p:cNvSpPr/>
          <p:nvPr/>
        </p:nvSpPr>
        <p:spPr>
          <a:xfrm>
            <a:off x="347472" y="1298448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400" dirty="0"/>
          </a:p>
        </p:txBody>
      </p:sp>
      <p:sp>
        <p:nvSpPr>
          <p:cNvPr id="12" name="Text 5">
            <a:extLst>
              <a:ext uri="{FF2B5EF4-FFF2-40B4-BE49-F238E27FC236}">
                <a16:creationId xmlns:a16="http://schemas.microsoft.com/office/drawing/2014/main" id="{36581A29-C006-2CAA-0144-07FFCFFAFD54}"/>
              </a:ext>
            </a:extLst>
          </p:cNvPr>
          <p:cNvSpPr/>
          <p:nvPr/>
        </p:nvSpPr>
        <p:spPr>
          <a:xfrm>
            <a:off x="1097280" y="1234440"/>
            <a:ext cx="32004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Sensação frequente de presença invisível próxima a você</a:t>
            </a:r>
            <a:endParaRPr lang="en-US" sz="1200" dirty="0"/>
          </a:p>
        </p:txBody>
      </p:sp>
      <p:sp>
        <p:nvSpPr>
          <p:cNvPr id="13" name="Shape 6">
            <a:extLst>
              <a:ext uri="{FF2B5EF4-FFF2-40B4-BE49-F238E27FC236}">
                <a16:creationId xmlns:a16="http://schemas.microsoft.com/office/drawing/2014/main" id="{3B9673E7-06C2-3560-53C1-81E30548EE85}"/>
              </a:ext>
            </a:extLst>
          </p:cNvPr>
          <p:cNvSpPr/>
          <p:nvPr/>
        </p:nvSpPr>
        <p:spPr>
          <a:xfrm>
            <a:off x="274320" y="2331720"/>
            <a:ext cx="4114800" cy="1051560"/>
          </a:xfrm>
          <a:prstGeom prst="rect">
            <a:avLst/>
          </a:prstGeom>
          <a:solidFill>
            <a:srgbClr val="BAE6FD">
              <a:alpha val="65000"/>
            </a:srgbClr>
          </a:solidFill>
          <a:ln w="12700">
            <a:solidFill>
              <a:srgbClr val="0EA5E9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7">
            <a:extLst>
              <a:ext uri="{FF2B5EF4-FFF2-40B4-BE49-F238E27FC236}">
                <a16:creationId xmlns:a16="http://schemas.microsoft.com/office/drawing/2014/main" id="{FB23BF02-787C-1683-4609-E9C92C2F507C}"/>
              </a:ext>
            </a:extLst>
          </p:cNvPr>
          <p:cNvSpPr/>
          <p:nvPr/>
        </p:nvSpPr>
        <p:spPr>
          <a:xfrm>
            <a:off x="347472" y="2532888"/>
            <a:ext cx="640080" cy="640080"/>
          </a:xfrm>
          <a:prstGeom prst="ellipse">
            <a:avLst/>
          </a:prstGeom>
          <a:solidFill>
            <a:srgbClr val="0EA5E9"/>
          </a:solidFill>
          <a:ln w="12700">
            <a:solidFill>
              <a:srgbClr val="0EA5E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15BD3409-8850-6629-3766-E6BA172B3479}"/>
              </a:ext>
            </a:extLst>
          </p:cNvPr>
          <p:cNvSpPr/>
          <p:nvPr/>
        </p:nvSpPr>
        <p:spPr>
          <a:xfrm>
            <a:off x="347472" y="2532888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400" dirty="0"/>
          </a:p>
        </p:txBody>
      </p:sp>
      <p:sp>
        <p:nvSpPr>
          <p:cNvPr id="16" name="Text 9">
            <a:extLst>
              <a:ext uri="{FF2B5EF4-FFF2-40B4-BE49-F238E27FC236}">
                <a16:creationId xmlns:a16="http://schemas.microsoft.com/office/drawing/2014/main" id="{5783A52D-0A69-3D9D-C00A-6764E6DA349F}"/>
              </a:ext>
            </a:extLst>
          </p:cNvPr>
          <p:cNvSpPr/>
          <p:nvPr/>
        </p:nvSpPr>
        <p:spPr>
          <a:xfrm>
            <a:off x="1097280" y="2468880"/>
            <a:ext cx="32004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Sonhos vívidos com pessoas falecidas ou mensagens simbólicas</a:t>
            </a:r>
            <a:endParaRPr lang="en-US" sz="1200" dirty="0"/>
          </a:p>
        </p:txBody>
      </p:sp>
      <p:sp>
        <p:nvSpPr>
          <p:cNvPr id="17" name="Shape 10">
            <a:extLst>
              <a:ext uri="{FF2B5EF4-FFF2-40B4-BE49-F238E27FC236}">
                <a16:creationId xmlns:a16="http://schemas.microsoft.com/office/drawing/2014/main" id="{4B03898E-22D0-CAC6-E0BC-86FE359498C7}"/>
              </a:ext>
            </a:extLst>
          </p:cNvPr>
          <p:cNvSpPr/>
          <p:nvPr/>
        </p:nvSpPr>
        <p:spPr>
          <a:xfrm>
            <a:off x="274320" y="3566160"/>
            <a:ext cx="4114800" cy="1051560"/>
          </a:xfrm>
          <a:prstGeom prst="rect">
            <a:avLst/>
          </a:prstGeom>
          <a:solidFill>
            <a:srgbClr val="FED7AA">
              <a:alpha val="65000"/>
            </a:srgbClr>
          </a:solidFill>
          <a:ln w="12700">
            <a:solidFill>
              <a:srgbClr val="F97316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1">
            <a:extLst>
              <a:ext uri="{FF2B5EF4-FFF2-40B4-BE49-F238E27FC236}">
                <a16:creationId xmlns:a16="http://schemas.microsoft.com/office/drawing/2014/main" id="{A270A5D7-9C59-233D-2C3C-F2E2A3E11D4F}"/>
              </a:ext>
            </a:extLst>
          </p:cNvPr>
          <p:cNvSpPr/>
          <p:nvPr/>
        </p:nvSpPr>
        <p:spPr>
          <a:xfrm>
            <a:off x="347472" y="3767328"/>
            <a:ext cx="640080" cy="640080"/>
          </a:xfrm>
          <a:prstGeom prst="ellipse">
            <a:avLst/>
          </a:prstGeom>
          <a:solidFill>
            <a:srgbClr val="F97316"/>
          </a:solidFill>
          <a:ln w="12700">
            <a:solidFill>
              <a:srgbClr val="F9731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2">
            <a:extLst>
              <a:ext uri="{FF2B5EF4-FFF2-40B4-BE49-F238E27FC236}">
                <a16:creationId xmlns:a16="http://schemas.microsoft.com/office/drawing/2014/main" id="{95A6A498-5303-DFA1-D080-DD4FD7B0751D}"/>
              </a:ext>
            </a:extLst>
          </p:cNvPr>
          <p:cNvSpPr/>
          <p:nvPr/>
        </p:nvSpPr>
        <p:spPr>
          <a:xfrm>
            <a:off x="347472" y="3767328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400" dirty="0"/>
          </a:p>
        </p:txBody>
      </p:sp>
      <p:sp>
        <p:nvSpPr>
          <p:cNvPr id="20" name="Text 13">
            <a:extLst>
              <a:ext uri="{FF2B5EF4-FFF2-40B4-BE49-F238E27FC236}">
                <a16:creationId xmlns:a16="http://schemas.microsoft.com/office/drawing/2014/main" id="{429BA8BE-99DD-661B-3C9D-1A066577464F}"/>
              </a:ext>
            </a:extLst>
          </p:cNvPr>
          <p:cNvSpPr/>
          <p:nvPr/>
        </p:nvSpPr>
        <p:spPr>
          <a:xfrm>
            <a:off x="1097280" y="3703320"/>
            <a:ext cx="32004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Absorção intensa das emoções e energias das pessoas ao redor</a:t>
            </a:r>
            <a:endParaRPr lang="en-US" sz="1200" dirty="0"/>
          </a:p>
        </p:txBody>
      </p:sp>
      <p:sp>
        <p:nvSpPr>
          <p:cNvPr id="21" name="Shape 14">
            <a:extLst>
              <a:ext uri="{FF2B5EF4-FFF2-40B4-BE49-F238E27FC236}">
                <a16:creationId xmlns:a16="http://schemas.microsoft.com/office/drawing/2014/main" id="{D7D6DB77-680E-F832-A5EA-514829FFC391}"/>
              </a:ext>
            </a:extLst>
          </p:cNvPr>
          <p:cNvSpPr/>
          <p:nvPr/>
        </p:nvSpPr>
        <p:spPr>
          <a:xfrm>
            <a:off x="4754880" y="1097280"/>
            <a:ext cx="4114800" cy="1051560"/>
          </a:xfrm>
          <a:prstGeom prst="rect">
            <a:avLst/>
          </a:prstGeom>
          <a:solidFill>
            <a:srgbClr val="BBF7D0">
              <a:alpha val="65000"/>
            </a:srgbClr>
          </a:solidFill>
          <a:ln w="12700">
            <a:solidFill>
              <a:srgbClr val="10B981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Shape 15">
            <a:extLst>
              <a:ext uri="{FF2B5EF4-FFF2-40B4-BE49-F238E27FC236}">
                <a16:creationId xmlns:a16="http://schemas.microsoft.com/office/drawing/2014/main" id="{C1438070-C92D-511F-DDC2-060522756F28}"/>
              </a:ext>
            </a:extLst>
          </p:cNvPr>
          <p:cNvSpPr/>
          <p:nvPr/>
        </p:nvSpPr>
        <p:spPr>
          <a:xfrm>
            <a:off x="4828032" y="1298448"/>
            <a:ext cx="640080" cy="640080"/>
          </a:xfrm>
          <a:prstGeom prst="ellipse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16">
            <a:extLst>
              <a:ext uri="{FF2B5EF4-FFF2-40B4-BE49-F238E27FC236}">
                <a16:creationId xmlns:a16="http://schemas.microsoft.com/office/drawing/2014/main" id="{08E4B949-8E43-E8DD-F1A2-BC3ECA46CE94}"/>
              </a:ext>
            </a:extLst>
          </p:cNvPr>
          <p:cNvSpPr/>
          <p:nvPr/>
        </p:nvSpPr>
        <p:spPr>
          <a:xfrm>
            <a:off x="4828032" y="1298448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400" dirty="0"/>
          </a:p>
        </p:txBody>
      </p:sp>
      <p:sp>
        <p:nvSpPr>
          <p:cNvPr id="24" name="Text 17">
            <a:extLst>
              <a:ext uri="{FF2B5EF4-FFF2-40B4-BE49-F238E27FC236}">
                <a16:creationId xmlns:a16="http://schemas.microsoft.com/office/drawing/2014/main" id="{3FA9AC62-4F1B-0940-402C-D700C415F916}"/>
              </a:ext>
            </a:extLst>
          </p:cNvPr>
          <p:cNvSpPr/>
          <p:nvPr/>
        </p:nvSpPr>
        <p:spPr>
          <a:xfrm>
            <a:off x="5577840" y="1234440"/>
            <a:ext cx="32004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Visão de luzes, sombras ou figuras que outros não percebem</a:t>
            </a:r>
            <a:endParaRPr lang="en-US" sz="1200" dirty="0"/>
          </a:p>
        </p:txBody>
      </p:sp>
      <p:sp>
        <p:nvSpPr>
          <p:cNvPr id="25" name="Shape 18">
            <a:extLst>
              <a:ext uri="{FF2B5EF4-FFF2-40B4-BE49-F238E27FC236}">
                <a16:creationId xmlns:a16="http://schemas.microsoft.com/office/drawing/2014/main" id="{5AB0F878-FD18-1DBA-5B09-5BCF60DAB147}"/>
              </a:ext>
            </a:extLst>
          </p:cNvPr>
          <p:cNvSpPr/>
          <p:nvPr/>
        </p:nvSpPr>
        <p:spPr>
          <a:xfrm>
            <a:off x="4754880" y="2331720"/>
            <a:ext cx="4114800" cy="1051560"/>
          </a:xfrm>
          <a:prstGeom prst="rect">
            <a:avLst/>
          </a:prstGeom>
          <a:solidFill>
            <a:srgbClr val="FBCFE8">
              <a:alpha val="65000"/>
            </a:srgbClr>
          </a:solidFill>
          <a:ln w="12700">
            <a:solidFill>
              <a:srgbClr val="EC4899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6" name="Shape 19">
            <a:extLst>
              <a:ext uri="{FF2B5EF4-FFF2-40B4-BE49-F238E27FC236}">
                <a16:creationId xmlns:a16="http://schemas.microsoft.com/office/drawing/2014/main" id="{C4D4ADAA-3FEA-4F18-9FEA-4293C2B44E17}"/>
              </a:ext>
            </a:extLst>
          </p:cNvPr>
          <p:cNvSpPr/>
          <p:nvPr/>
        </p:nvSpPr>
        <p:spPr>
          <a:xfrm>
            <a:off x="4828032" y="2532888"/>
            <a:ext cx="640080" cy="640080"/>
          </a:xfrm>
          <a:prstGeom prst="ellipse">
            <a:avLst/>
          </a:prstGeom>
          <a:solidFill>
            <a:srgbClr val="EC4899"/>
          </a:solidFill>
          <a:ln w="12700">
            <a:solidFill>
              <a:srgbClr val="EC48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0">
            <a:extLst>
              <a:ext uri="{FF2B5EF4-FFF2-40B4-BE49-F238E27FC236}">
                <a16:creationId xmlns:a16="http://schemas.microsoft.com/office/drawing/2014/main" id="{60597DD8-62D5-5EAB-3FB4-C42AB0E21650}"/>
              </a:ext>
            </a:extLst>
          </p:cNvPr>
          <p:cNvSpPr/>
          <p:nvPr/>
        </p:nvSpPr>
        <p:spPr>
          <a:xfrm>
            <a:off x="4828032" y="2532888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400" dirty="0"/>
          </a:p>
        </p:txBody>
      </p:sp>
      <p:sp>
        <p:nvSpPr>
          <p:cNvPr id="28" name="Text 21">
            <a:extLst>
              <a:ext uri="{FF2B5EF4-FFF2-40B4-BE49-F238E27FC236}">
                <a16:creationId xmlns:a16="http://schemas.microsoft.com/office/drawing/2014/main" id="{6A99A61D-9E5E-79D9-A20B-316F2913AF18}"/>
              </a:ext>
            </a:extLst>
          </p:cNvPr>
          <p:cNvSpPr/>
          <p:nvPr/>
        </p:nvSpPr>
        <p:spPr>
          <a:xfrm>
            <a:off x="5577840" y="2468880"/>
            <a:ext cx="32004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Escutar vozes internas ou pensamentos que não parecem seus</a:t>
            </a:r>
            <a:endParaRPr lang="en-US" sz="1200" dirty="0"/>
          </a:p>
        </p:txBody>
      </p:sp>
      <p:sp>
        <p:nvSpPr>
          <p:cNvPr id="29" name="Shape 22">
            <a:extLst>
              <a:ext uri="{FF2B5EF4-FFF2-40B4-BE49-F238E27FC236}">
                <a16:creationId xmlns:a16="http://schemas.microsoft.com/office/drawing/2014/main" id="{35EF44AD-B64A-2E62-1EBA-1C09BEBB34E4}"/>
              </a:ext>
            </a:extLst>
          </p:cNvPr>
          <p:cNvSpPr/>
          <p:nvPr/>
        </p:nvSpPr>
        <p:spPr>
          <a:xfrm>
            <a:off x="4754880" y="3566160"/>
            <a:ext cx="4114800" cy="1051560"/>
          </a:xfrm>
          <a:prstGeom prst="rect">
            <a:avLst/>
          </a:prstGeom>
          <a:solidFill>
            <a:srgbClr val="FEF08A">
              <a:alpha val="65000"/>
            </a:srgbClr>
          </a:solidFill>
          <a:ln w="12700">
            <a:solidFill>
              <a:srgbClr val="CA8A04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" name="Shape 23">
            <a:extLst>
              <a:ext uri="{FF2B5EF4-FFF2-40B4-BE49-F238E27FC236}">
                <a16:creationId xmlns:a16="http://schemas.microsoft.com/office/drawing/2014/main" id="{58692D5C-2A13-D467-2647-0D04D5BDDE6B}"/>
              </a:ext>
            </a:extLst>
          </p:cNvPr>
          <p:cNvSpPr/>
          <p:nvPr/>
        </p:nvSpPr>
        <p:spPr>
          <a:xfrm>
            <a:off x="4828032" y="3767328"/>
            <a:ext cx="640080" cy="640080"/>
          </a:xfrm>
          <a:prstGeom prst="ellipse">
            <a:avLst/>
          </a:prstGeom>
          <a:solidFill>
            <a:srgbClr val="CA8A04"/>
          </a:solidFill>
          <a:ln w="12700">
            <a:solidFill>
              <a:srgbClr val="CA8A0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4">
            <a:extLst>
              <a:ext uri="{FF2B5EF4-FFF2-40B4-BE49-F238E27FC236}">
                <a16:creationId xmlns:a16="http://schemas.microsoft.com/office/drawing/2014/main" id="{D064D726-20B2-53DC-85B0-9327F00AD017}"/>
              </a:ext>
            </a:extLst>
          </p:cNvPr>
          <p:cNvSpPr/>
          <p:nvPr/>
        </p:nvSpPr>
        <p:spPr>
          <a:xfrm>
            <a:off x="4828032" y="3767328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400" dirty="0"/>
          </a:p>
        </p:txBody>
      </p:sp>
      <p:sp>
        <p:nvSpPr>
          <p:cNvPr id="32" name="Text 25">
            <a:extLst>
              <a:ext uri="{FF2B5EF4-FFF2-40B4-BE49-F238E27FC236}">
                <a16:creationId xmlns:a16="http://schemas.microsoft.com/office/drawing/2014/main" id="{E678AB7F-DF15-55E1-578D-918324549C8B}"/>
              </a:ext>
            </a:extLst>
          </p:cNvPr>
          <p:cNvSpPr/>
          <p:nvPr/>
        </p:nvSpPr>
        <p:spPr>
          <a:xfrm>
            <a:off x="5577840" y="3703320"/>
            <a:ext cx="32004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Sensações físicas inexplicáveis: calafrios, pressão, formigamentos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B8D8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2E8080"/>
          </a:solidFill>
          <a:ln w="12700">
            <a:solidFill>
              <a:srgbClr val="2E80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2E8080"/>
          </a:solidFill>
          <a:ln w="12700">
            <a:solidFill>
              <a:srgbClr val="2E80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320040" y="228600"/>
            <a:ext cx="594360" cy="594360"/>
          </a:xfrm>
          <a:prstGeom prst="ellipse">
            <a:avLst/>
          </a:prstGeom>
          <a:solidFill>
            <a:srgbClr val="2E8080"/>
          </a:solidFill>
          <a:ln w="12700">
            <a:solidFill>
              <a:srgbClr val="2E80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20040" y="201168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★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051560" y="220023"/>
            <a:ext cx="7863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3A5C"/>
                </a:solidFill>
                <a:latin typeface="Georgia" pitchFamily="34" charset="0"/>
              </a:rPr>
              <a:t>Como </a:t>
            </a:r>
            <a:r>
              <a:rPr lang="en-US" sz="2800" b="1" dirty="0" err="1">
                <a:solidFill>
                  <a:srgbClr val="1A3A5C"/>
                </a:solidFill>
                <a:latin typeface="Georgia" pitchFamily="34" charset="0"/>
              </a:rPr>
              <a:t>educar</a:t>
            </a:r>
            <a:r>
              <a:rPr lang="en-US" sz="2800" b="1" dirty="0">
                <a:solidFill>
                  <a:srgbClr val="1A3A5C"/>
                </a:solidFill>
                <a:latin typeface="Georgia" pitchFamily="34" charset="0"/>
              </a:rPr>
              <a:t> a </a:t>
            </a:r>
            <a:r>
              <a:rPr lang="en-US" sz="2800" b="1" dirty="0" err="1">
                <a:solidFill>
                  <a:srgbClr val="1A3A5C"/>
                </a:solidFill>
                <a:latin typeface="Georgia" pitchFamily="34" charset="0"/>
              </a:rPr>
              <a:t>mediunidade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0" y="5033772"/>
            <a:ext cx="9144000" cy="109728"/>
          </a:xfrm>
          <a:prstGeom prst="rect">
            <a:avLst/>
          </a:prstGeom>
          <a:solidFill>
            <a:srgbClr val="2E8080"/>
          </a:solidFill>
          <a:ln w="12700">
            <a:solidFill>
              <a:srgbClr val="2E80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57200" y="1165860"/>
            <a:ext cx="822960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endParaRPr lang="en-US" sz="1600" dirty="0"/>
          </a:p>
        </p:txBody>
      </p:sp>
      <p:sp>
        <p:nvSpPr>
          <p:cNvPr id="9" name="Shape 2">
            <a:extLst>
              <a:ext uri="{FF2B5EF4-FFF2-40B4-BE49-F238E27FC236}">
                <a16:creationId xmlns:a16="http://schemas.microsoft.com/office/drawing/2014/main" id="{CCF98A65-CADE-CA9C-E532-F77481405F90}"/>
              </a:ext>
            </a:extLst>
          </p:cNvPr>
          <p:cNvSpPr/>
          <p:nvPr/>
        </p:nvSpPr>
        <p:spPr>
          <a:xfrm>
            <a:off x="274320" y="1097280"/>
            <a:ext cx="8595360" cy="841248"/>
          </a:xfrm>
          <a:prstGeom prst="rect">
            <a:avLst/>
          </a:prstGeom>
          <a:solidFill>
            <a:srgbClr val="D8B4FE">
              <a:alpha val="60000"/>
            </a:srgbClr>
          </a:solidFill>
          <a:ln w="12700">
            <a:solidFill>
              <a:srgbClr val="A855F7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3">
            <a:extLst>
              <a:ext uri="{FF2B5EF4-FFF2-40B4-BE49-F238E27FC236}">
                <a16:creationId xmlns:a16="http://schemas.microsoft.com/office/drawing/2014/main" id="{EDA55110-B7DC-7C12-66E4-92089DA08AEF}"/>
              </a:ext>
            </a:extLst>
          </p:cNvPr>
          <p:cNvSpPr/>
          <p:nvPr/>
        </p:nvSpPr>
        <p:spPr>
          <a:xfrm>
            <a:off x="347472" y="1207008"/>
            <a:ext cx="621792" cy="621792"/>
          </a:xfrm>
          <a:prstGeom prst="ellipse">
            <a:avLst/>
          </a:prstGeom>
          <a:solidFill>
            <a:srgbClr val="A855F7"/>
          </a:solidFill>
          <a:ln w="12700">
            <a:solidFill>
              <a:srgbClr val="A855F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4">
            <a:extLst>
              <a:ext uri="{FF2B5EF4-FFF2-40B4-BE49-F238E27FC236}">
                <a16:creationId xmlns:a16="http://schemas.microsoft.com/office/drawing/2014/main" id="{DD3F59D0-3EE8-5268-42E2-8B442F975B4F}"/>
              </a:ext>
            </a:extLst>
          </p:cNvPr>
          <p:cNvSpPr/>
          <p:nvPr/>
        </p:nvSpPr>
        <p:spPr>
          <a:xfrm>
            <a:off x="347472" y="1207008"/>
            <a:ext cx="62179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800" dirty="0"/>
          </a:p>
        </p:txBody>
      </p:sp>
      <p:sp>
        <p:nvSpPr>
          <p:cNvPr id="12" name="Text 5">
            <a:extLst>
              <a:ext uri="{FF2B5EF4-FFF2-40B4-BE49-F238E27FC236}">
                <a16:creationId xmlns:a16="http://schemas.microsoft.com/office/drawing/2014/main" id="{F3B47F42-FD29-45E5-FA38-F70357D74E23}"/>
              </a:ext>
            </a:extLst>
          </p:cNvPr>
          <p:cNvSpPr/>
          <p:nvPr/>
        </p:nvSpPr>
        <p:spPr>
          <a:xfrm>
            <a:off x="1097280" y="1152144"/>
            <a:ext cx="2286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Busque um Centro Espírita</a:t>
            </a:r>
            <a:endParaRPr lang="en-US" sz="1400" dirty="0"/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8F028261-8198-2E48-2B22-8F5ECF4EED61}"/>
              </a:ext>
            </a:extLst>
          </p:cNvPr>
          <p:cNvSpPr/>
          <p:nvPr/>
        </p:nvSpPr>
        <p:spPr>
          <a:xfrm>
            <a:off x="3520440" y="1152144"/>
            <a:ext cx="52120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Procure uma casa </a:t>
            </a:r>
            <a:r>
              <a:rPr lang="en-US" sz="1150" dirty="0" err="1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espírita</a:t>
            </a:r>
            <a:r>
              <a:rPr lang="en-US" sz="1150" dirty="0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150" dirty="0" err="1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busque</a:t>
            </a:r>
            <a:r>
              <a:rPr lang="en-US" sz="1150" dirty="0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50" dirty="0" err="1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orientação</a:t>
            </a:r>
            <a:r>
              <a:rPr lang="en-US" sz="1150" dirty="0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Amparo spiritual </a:t>
            </a:r>
            <a:r>
              <a:rPr lang="en-US" sz="1150" dirty="0" err="1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atraves</a:t>
            </a:r>
            <a:r>
              <a:rPr lang="en-US" sz="1150" dirty="0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do </a:t>
            </a:r>
            <a:r>
              <a:rPr lang="en-US" sz="1150" dirty="0" err="1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atendimento</a:t>
            </a:r>
            <a:r>
              <a:rPr lang="en-US" sz="1150" dirty="0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50" dirty="0" err="1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fraterno</a:t>
            </a:r>
            <a:r>
              <a:rPr lang="en-US" sz="1150" dirty="0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passes, palestras. Nunca desenvolva a mediunidade sozinho.</a:t>
            </a:r>
            <a:endParaRPr lang="en-US" sz="1150" dirty="0"/>
          </a:p>
        </p:txBody>
      </p:sp>
      <p:sp>
        <p:nvSpPr>
          <p:cNvPr id="14" name="Shape 7">
            <a:extLst>
              <a:ext uri="{FF2B5EF4-FFF2-40B4-BE49-F238E27FC236}">
                <a16:creationId xmlns:a16="http://schemas.microsoft.com/office/drawing/2014/main" id="{E3AB45F3-718F-5C91-D968-BB3BCC52416E}"/>
              </a:ext>
            </a:extLst>
          </p:cNvPr>
          <p:cNvSpPr/>
          <p:nvPr/>
        </p:nvSpPr>
        <p:spPr>
          <a:xfrm>
            <a:off x="3429000" y="1188720"/>
            <a:ext cx="27432" cy="640080"/>
          </a:xfrm>
          <a:prstGeom prst="rect">
            <a:avLst/>
          </a:prstGeom>
          <a:solidFill>
            <a:srgbClr val="A855F7"/>
          </a:solidFill>
          <a:ln w="12700">
            <a:solidFill>
              <a:srgbClr val="A855F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8">
            <a:extLst>
              <a:ext uri="{FF2B5EF4-FFF2-40B4-BE49-F238E27FC236}">
                <a16:creationId xmlns:a16="http://schemas.microsoft.com/office/drawing/2014/main" id="{3F5A2427-4E3A-DD6B-188F-8B07812CE53C}"/>
              </a:ext>
            </a:extLst>
          </p:cNvPr>
          <p:cNvSpPr/>
          <p:nvPr/>
        </p:nvSpPr>
        <p:spPr>
          <a:xfrm>
            <a:off x="274320" y="2057400"/>
            <a:ext cx="8595360" cy="841248"/>
          </a:xfrm>
          <a:prstGeom prst="rect">
            <a:avLst/>
          </a:prstGeom>
          <a:solidFill>
            <a:srgbClr val="BBF7D0">
              <a:alpha val="60000"/>
            </a:srgbClr>
          </a:solidFill>
          <a:ln w="12700">
            <a:solidFill>
              <a:srgbClr val="10B981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9">
            <a:extLst>
              <a:ext uri="{FF2B5EF4-FFF2-40B4-BE49-F238E27FC236}">
                <a16:creationId xmlns:a16="http://schemas.microsoft.com/office/drawing/2014/main" id="{E1F465C8-2479-3116-4D2A-8D6BEE851BAF}"/>
              </a:ext>
            </a:extLst>
          </p:cNvPr>
          <p:cNvSpPr/>
          <p:nvPr/>
        </p:nvSpPr>
        <p:spPr>
          <a:xfrm>
            <a:off x="347472" y="2167128"/>
            <a:ext cx="621792" cy="621792"/>
          </a:xfrm>
          <a:prstGeom prst="ellipse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0">
            <a:extLst>
              <a:ext uri="{FF2B5EF4-FFF2-40B4-BE49-F238E27FC236}">
                <a16:creationId xmlns:a16="http://schemas.microsoft.com/office/drawing/2014/main" id="{A6DBEBA0-C1A7-59E0-F919-FDA7182CB085}"/>
              </a:ext>
            </a:extLst>
          </p:cNvPr>
          <p:cNvSpPr/>
          <p:nvPr/>
        </p:nvSpPr>
        <p:spPr>
          <a:xfrm>
            <a:off x="347472" y="2167128"/>
            <a:ext cx="62179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800" dirty="0"/>
          </a:p>
        </p:txBody>
      </p:sp>
      <p:sp>
        <p:nvSpPr>
          <p:cNvPr id="18" name="Text 11">
            <a:extLst>
              <a:ext uri="{FF2B5EF4-FFF2-40B4-BE49-F238E27FC236}">
                <a16:creationId xmlns:a16="http://schemas.microsoft.com/office/drawing/2014/main" id="{7CFF9185-CB01-DBE2-E942-FF164F8BD6D9}"/>
              </a:ext>
            </a:extLst>
          </p:cNvPr>
          <p:cNvSpPr/>
          <p:nvPr/>
        </p:nvSpPr>
        <p:spPr>
          <a:xfrm>
            <a:off x="1097280" y="2112264"/>
            <a:ext cx="2286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Estude a Doutrina Espírita</a:t>
            </a:r>
            <a:endParaRPr lang="en-US" sz="1400" dirty="0"/>
          </a:p>
        </p:txBody>
      </p:sp>
      <p:sp>
        <p:nvSpPr>
          <p:cNvPr id="19" name="Text 12">
            <a:extLst>
              <a:ext uri="{FF2B5EF4-FFF2-40B4-BE49-F238E27FC236}">
                <a16:creationId xmlns:a16="http://schemas.microsoft.com/office/drawing/2014/main" id="{3C3CC0BA-D7F9-22CA-B2DB-E17CD173337D}"/>
              </a:ext>
            </a:extLst>
          </p:cNvPr>
          <p:cNvSpPr/>
          <p:nvPr/>
        </p:nvSpPr>
        <p:spPr>
          <a:xfrm>
            <a:off x="3520440" y="2112264"/>
            <a:ext cx="52120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50" dirty="0" err="1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Depois</a:t>
            </a:r>
            <a:r>
              <a:rPr lang="en-US" sz="1150" dirty="0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150" dirty="0" err="1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ajustados</a:t>
            </a:r>
            <a:r>
              <a:rPr lang="en-US" sz="1150" dirty="0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50" dirty="0" err="1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comece</a:t>
            </a:r>
            <a:r>
              <a:rPr lang="en-US" sz="1150" dirty="0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50" dirty="0" err="1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cursos</a:t>
            </a:r>
            <a:r>
              <a:rPr lang="en-US" sz="1150" dirty="0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150" dirty="0" err="1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estudo</a:t>
            </a:r>
            <a:r>
              <a:rPr lang="en-US" sz="1150" dirty="0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Leia as obras de Allan </a:t>
            </a:r>
            <a:r>
              <a:rPr lang="en-US" sz="1150" dirty="0" err="1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Kardec</a:t>
            </a:r>
            <a:r>
              <a:rPr lang="en-US" sz="1150" dirty="0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</a:t>
            </a:r>
            <a:r>
              <a:rPr lang="en-US" sz="1150" dirty="0" err="1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Nossos</a:t>
            </a:r>
            <a:r>
              <a:rPr lang="en-US" sz="1150" dirty="0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50" dirty="0" err="1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protetors</a:t>
            </a:r>
            <a:r>
              <a:rPr lang="en-US" sz="1150" dirty="0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50" dirty="0" err="1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espirituais</a:t>
            </a:r>
            <a:r>
              <a:rPr lang="en-US" sz="1150" dirty="0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</a:t>
            </a:r>
            <a:r>
              <a:rPr lang="en-US" sz="1150" dirty="0" err="1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orientador</a:t>
            </a:r>
            <a:r>
              <a:rPr lang="en-US" sz="1150" dirty="0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50" dirty="0" err="1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encarnado</a:t>
            </a:r>
            <a:r>
              <a:rPr lang="en-US" sz="1150" dirty="0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50" dirty="0" err="1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nos</a:t>
            </a:r>
            <a:r>
              <a:rPr lang="en-US" sz="1150" dirty="0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50" dirty="0" err="1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auxiliarão</a:t>
            </a:r>
            <a:r>
              <a:rPr lang="en-US" sz="1150" dirty="0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O conhecimento é a base para o desenvolvimento </a:t>
            </a:r>
            <a:r>
              <a:rPr lang="en-US" sz="1150" dirty="0" err="1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seguro</a:t>
            </a:r>
            <a:r>
              <a:rPr lang="en-US" sz="1150" dirty="0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</a:t>
            </a:r>
            <a:r>
              <a:rPr lang="en-US" sz="1150" dirty="0" err="1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Estudo</a:t>
            </a:r>
            <a:r>
              <a:rPr lang="en-US" sz="1150" dirty="0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sera continuo.</a:t>
            </a:r>
            <a:endParaRPr lang="en-US" sz="1150" dirty="0"/>
          </a:p>
        </p:txBody>
      </p:sp>
      <p:sp>
        <p:nvSpPr>
          <p:cNvPr id="20" name="Shape 13">
            <a:extLst>
              <a:ext uri="{FF2B5EF4-FFF2-40B4-BE49-F238E27FC236}">
                <a16:creationId xmlns:a16="http://schemas.microsoft.com/office/drawing/2014/main" id="{F928389F-F467-B015-0BDD-66EECE778BFC}"/>
              </a:ext>
            </a:extLst>
          </p:cNvPr>
          <p:cNvSpPr/>
          <p:nvPr/>
        </p:nvSpPr>
        <p:spPr>
          <a:xfrm>
            <a:off x="3429000" y="2148840"/>
            <a:ext cx="27432" cy="64008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4">
            <a:extLst>
              <a:ext uri="{FF2B5EF4-FFF2-40B4-BE49-F238E27FC236}">
                <a16:creationId xmlns:a16="http://schemas.microsoft.com/office/drawing/2014/main" id="{001D09E9-2B89-5147-3F7B-53139D34227D}"/>
              </a:ext>
            </a:extLst>
          </p:cNvPr>
          <p:cNvSpPr/>
          <p:nvPr/>
        </p:nvSpPr>
        <p:spPr>
          <a:xfrm>
            <a:off x="274320" y="3017520"/>
            <a:ext cx="8595360" cy="841248"/>
          </a:xfrm>
          <a:prstGeom prst="rect">
            <a:avLst/>
          </a:prstGeom>
          <a:solidFill>
            <a:srgbClr val="FED7AA">
              <a:alpha val="60000"/>
            </a:srgbClr>
          </a:solidFill>
          <a:ln w="12700">
            <a:solidFill>
              <a:srgbClr val="F97316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Shape 15">
            <a:extLst>
              <a:ext uri="{FF2B5EF4-FFF2-40B4-BE49-F238E27FC236}">
                <a16:creationId xmlns:a16="http://schemas.microsoft.com/office/drawing/2014/main" id="{93FA2AD6-4562-065B-0C2C-684D48306188}"/>
              </a:ext>
            </a:extLst>
          </p:cNvPr>
          <p:cNvSpPr/>
          <p:nvPr/>
        </p:nvSpPr>
        <p:spPr>
          <a:xfrm>
            <a:off x="347472" y="3127248"/>
            <a:ext cx="621792" cy="621792"/>
          </a:xfrm>
          <a:prstGeom prst="ellipse">
            <a:avLst/>
          </a:prstGeom>
          <a:solidFill>
            <a:srgbClr val="F97316"/>
          </a:solidFill>
          <a:ln w="12700">
            <a:solidFill>
              <a:srgbClr val="F9731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16">
            <a:extLst>
              <a:ext uri="{FF2B5EF4-FFF2-40B4-BE49-F238E27FC236}">
                <a16:creationId xmlns:a16="http://schemas.microsoft.com/office/drawing/2014/main" id="{5709BB93-ED8C-61B2-0D9A-BCEF099A0A12}"/>
              </a:ext>
            </a:extLst>
          </p:cNvPr>
          <p:cNvSpPr/>
          <p:nvPr/>
        </p:nvSpPr>
        <p:spPr>
          <a:xfrm>
            <a:off x="347472" y="3127248"/>
            <a:ext cx="62179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800" dirty="0"/>
          </a:p>
        </p:txBody>
      </p:sp>
      <p:sp>
        <p:nvSpPr>
          <p:cNvPr id="24" name="Text 17">
            <a:extLst>
              <a:ext uri="{FF2B5EF4-FFF2-40B4-BE49-F238E27FC236}">
                <a16:creationId xmlns:a16="http://schemas.microsoft.com/office/drawing/2014/main" id="{D68A08EF-F6DF-0EEF-185D-F6A84F43680C}"/>
              </a:ext>
            </a:extLst>
          </p:cNvPr>
          <p:cNvSpPr/>
          <p:nvPr/>
        </p:nvSpPr>
        <p:spPr>
          <a:xfrm>
            <a:off x="1097280" y="3072384"/>
            <a:ext cx="2286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Cultive a Prece e a Moral</a:t>
            </a:r>
            <a:endParaRPr lang="en-US" sz="1400" dirty="0"/>
          </a:p>
        </p:txBody>
      </p:sp>
      <p:sp>
        <p:nvSpPr>
          <p:cNvPr id="25" name="Text 18">
            <a:extLst>
              <a:ext uri="{FF2B5EF4-FFF2-40B4-BE49-F238E27FC236}">
                <a16:creationId xmlns:a16="http://schemas.microsoft.com/office/drawing/2014/main" id="{DAAB50E1-6272-7ED3-0DBA-AEDCD5E6E29B}"/>
              </a:ext>
            </a:extLst>
          </p:cNvPr>
          <p:cNvSpPr/>
          <p:nvPr/>
        </p:nvSpPr>
        <p:spPr>
          <a:xfrm>
            <a:off x="3520440" y="3072384"/>
            <a:ext cx="52120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Jesus ensinou: 'Orai e vigiai.' A oração sincera eleva a vibração e afasta influências negativas. Trabalhe o </a:t>
            </a:r>
            <a:r>
              <a:rPr lang="en-US" sz="1150" dirty="0" err="1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caráter</a:t>
            </a:r>
            <a:r>
              <a:rPr lang="en-US" sz="1150" dirty="0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a </a:t>
            </a:r>
            <a:r>
              <a:rPr lang="en-US" sz="1150" dirty="0" err="1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conduta</a:t>
            </a:r>
            <a:r>
              <a:rPr lang="en-US" sz="1150" dirty="0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moral e </a:t>
            </a:r>
            <a:r>
              <a:rPr lang="en-US" sz="1150" dirty="0" err="1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autoconhecimento</a:t>
            </a:r>
            <a:r>
              <a:rPr lang="en-US" sz="1150" dirty="0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150" dirty="0"/>
          </a:p>
        </p:txBody>
      </p:sp>
      <p:sp>
        <p:nvSpPr>
          <p:cNvPr id="26" name="Shape 19">
            <a:extLst>
              <a:ext uri="{FF2B5EF4-FFF2-40B4-BE49-F238E27FC236}">
                <a16:creationId xmlns:a16="http://schemas.microsoft.com/office/drawing/2014/main" id="{86020703-80F3-3938-2C88-C4337C58ED23}"/>
              </a:ext>
            </a:extLst>
          </p:cNvPr>
          <p:cNvSpPr/>
          <p:nvPr/>
        </p:nvSpPr>
        <p:spPr>
          <a:xfrm>
            <a:off x="3429000" y="3108960"/>
            <a:ext cx="27432" cy="640080"/>
          </a:xfrm>
          <a:prstGeom prst="rect">
            <a:avLst/>
          </a:prstGeom>
          <a:solidFill>
            <a:srgbClr val="F97316"/>
          </a:solidFill>
          <a:ln w="12700">
            <a:solidFill>
              <a:srgbClr val="F9731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20">
            <a:extLst>
              <a:ext uri="{FF2B5EF4-FFF2-40B4-BE49-F238E27FC236}">
                <a16:creationId xmlns:a16="http://schemas.microsoft.com/office/drawing/2014/main" id="{3A6E7224-06C7-0691-ED5A-C8149725AF23}"/>
              </a:ext>
            </a:extLst>
          </p:cNvPr>
          <p:cNvSpPr/>
          <p:nvPr/>
        </p:nvSpPr>
        <p:spPr>
          <a:xfrm>
            <a:off x="274320" y="3977640"/>
            <a:ext cx="8595360" cy="841248"/>
          </a:xfrm>
          <a:prstGeom prst="rect">
            <a:avLst/>
          </a:prstGeom>
          <a:solidFill>
            <a:srgbClr val="FBCFE8">
              <a:alpha val="60000"/>
            </a:srgbClr>
          </a:solidFill>
          <a:ln w="12700">
            <a:solidFill>
              <a:srgbClr val="EC4899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8" name="Shape 21">
            <a:extLst>
              <a:ext uri="{FF2B5EF4-FFF2-40B4-BE49-F238E27FC236}">
                <a16:creationId xmlns:a16="http://schemas.microsoft.com/office/drawing/2014/main" id="{F8B66303-41C9-FB79-C814-9A1B76417D87}"/>
              </a:ext>
            </a:extLst>
          </p:cNvPr>
          <p:cNvSpPr/>
          <p:nvPr/>
        </p:nvSpPr>
        <p:spPr>
          <a:xfrm>
            <a:off x="347472" y="4087368"/>
            <a:ext cx="621792" cy="621792"/>
          </a:xfrm>
          <a:prstGeom prst="ellipse">
            <a:avLst/>
          </a:prstGeom>
          <a:solidFill>
            <a:srgbClr val="EC4899"/>
          </a:solidFill>
          <a:ln w="12700">
            <a:solidFill>
              <a:srgbClr val="EC48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2">
            <a:extLst>
              <a:ext uri="{FF2B5EF4-FFF2-40B4-BE49-F238E27FC236}">
                <a16:creationId xmlns:a16="http://schemas.microsoft.com/office/drawing/2014/main" id="{CB54AC68-81F8-D86B-EEBB-2FCC5C3898B1}"/>
              </a:ext>
            </a:extLst>
          </p:cNvPr>
          <p:cNvSpPr/>
          <p:nvPr/>
        </p:nvSpPr>
        <p:spPr>
          <a:xfrm>
            <a:off x="347472" y="4087368"/>
            <a:ext cx="62179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800" dirty="0"/>
          </a:p>
        </p:txBody>
      </p:sp>
      <p:sp>
        <p:nvSpPr>
          <p:cNvPr id="30" name="Text 23">
            <a:extLst>
              <a:ext uri="{FF2B5EF4-FFF2-40B4-BE49-F238E27FC236}">
                <a16:creationId xmlns:a16="http://schemas.microsoft.com/office/drawing/2014/main" id="{C5E94DCB-6700-C82C-DD3E-5327A2CB68E8}"/>
              </a:ext>
            </a:extLst>
          </p:cNvPr>
          <p:cNvSpPr/>
          <p:nvPr/>
        </p:nvSpPr>
        <p:spPr>
          <a:xfrm>
            <a:off x="1097280" y="4032504"/>
            <a:ext cx="2286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Paciência e Equilíbrio</a:t>
            </a:r>
            <a:endParaRPr lang="en-US" sz="1400" dirty="0"/>
          </a:p>
        </p:txBody>
      </p:sp>
      <p:sp>
        <p:nvSpPr>
          <p:cNvPr id="31" name="Text 24">
            <a:extLst>
              <a:ext uri="{FF2B5EF4-FFF2-40B4-BE49-F238E27FC236}">
                <a16:creationId xmlns:a16="http://schemas.microsoft.com/office/drawing/2014/main" id="{8864D63F-CFD5-E1F2-055E-34163EA72FFB}"/>
              </a:ext>
            </a:extLst>
          </p:cNvPr>
          <p:cNvSpPr/>
          <p:nvPr/>
        </p:nvSpPr>
        <p:spPr>
          <a:xfrm>
            <a:off x="3520440" y="4032504"/>
            <a:ext cx="52120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50" dirty="0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desenvolvimento mediúnico é gradual. Não busque manifestações espetaculares. </a:t>
            </a:r>
            <a:r>
              <a:rPr lang="en-US" sz="1150" dirty="0" err="1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</a:t>
            </a:r>
            <a:r>
              <a:rPr lang="en-US" sz="1150" dirty="0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50" dirty="0" err="1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temer</a:t>
            </a:r>
            <a:r>
              <a:rPr lang="en-US" sz="1150" dirty="0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</a:t>
            </a:r>
            <a:r>
              <a:rPr lang="en-US" sz="1150" dirty="0" err="1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mediunidade</a:t>
            </a:r>
            <a:r>
              <a:rPr lang="en-US" sz="1150" dirty="0">
                <a:solidFill>
                  <a:srgbClr val="3B1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é natural. Fuja de médiuns que cobram pelo dom.</a:t>
            </a:r>
            <a:endParaRPr lang="en-US" sz="1150" dirty="0"/>
          </a:p>
        </p:txBody>
      </p:sp>
      <p:sp>
        <p:nvSpPr>
          <p:cNvPr id="32" name="Shape 25">
            <a:extLst>
              <a:ext uri="{FF2B5EF4-FFF2-40B4-BE49-F238E27FC236}">
                <a16:creationId xmlns:a16="http://schemas.microsoft.com/office/drawing/2014/main" id="{379F2817-C39B-571B-57DD-49C6B6BB9F44}"/>
              </a:ext>
            </a:extLst>
          </p:cNvPr>
          <p:cNvSpPr/>
          <p:nvPr/>
        </p:nvSpPr>
        <p:spPr>
          <a:xfrm>
            <a:off x="3429000" y="4069080"/>
            <a:ext cx="27432" cy="640080"/>
          </a:xfrm>
          <a:prstGeom prst="rect">
            <a:avLst/>
          </a:prstGeom>
          <a:solidFill>
            <a:srgbClr val="EC4899"/>
          </a:solidFill>
          <a:ln w="12700">
            <a:solidFill>
              <a:srgbClr val="EC48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C4D8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4A7AB5"/>
          </a:solidFill>
          <a:ln w="12700">
            <a:solidFill>
              <a:srgbClr val="4A7A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5033772"/>
            <a:ext cx="9144000" cy="109728"/>
          </a:xfrm>
          <a:prstGeom prst="rect">
            <a:avLst/>
          </a:prstGeom>
          <a:solidFill>
            <a:srgbClr val="4A7AB5"/>
          </a:solidFill>
          <a:ln w="12700">
            <a:solidFill>
              <a:srgbClr val="4A7A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4A7AB5"/>
          </a:solidFill>
          <a:ln w="12700">
            <a:solidFill>
              <a:srgbClr val="4A7A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320040" y="228600"/>
            <a:ext cx="594360" cy="594360"/>
          </a:xfrm>
          <a:prstGeom prst="ellipse">
            <a:avLst/>
          </a:prstGeom>
          <a:solidFill>
            <a:srgbClr val="4A7AB5"/>
          </a:solidFill>
          <a:ln w="12700">
            <a:solidFill>
              <a:srgbClr val="4A7A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320040" y="201168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FFFFFF"/>
                </a:solidFill>
              </a:rPr>
              <a:t>★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051560" y="164592"/>
            <a:ext cx="7863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Educar a Mediunidade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274320" y="1097280"/>
            <a:ext cx="1554480" cy="3474720"/>
          </a:xfrm>
          <a:prstGeom prst="rect">
            <a:avLst/>
          </a:prstGeom>
          <a:solidFill>
            <a:srgbClr val="4A7AB5">
              <a:alpha val="12000"/>
            </a:srgbClr>
          </a:solidFill>
          <a:ln w="12700">
            <a:solidFill>
              <a:srgbClr val="4A7A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274320" y="1097280"/>
            <a:ext cx="1554480" cy="457200"/>
          </a:xfrm>
          <a:prstGeom prst="rect">
            <a:avLst/>
          </a:prstGeom>
          <a:solidFill>
            <a:srgbClr val="4A7AB5"/>
          </a:solidFill>
          <a:ln w="12700">
            <a:solidFill>
              <a:srgbClr val="4A7A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274320" y="1097280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01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320040" y="1691640"/>
            <a:ext cx="146304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Estudo constante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1993392" y="1097280"/>
            <a:ext cx="1554480" cy="3474720"/>
          </a:xfrm>
          <a:prstGeom prst="rect">
            <a:avLst/>
          </a:prstGeom>
          <a:solidFill>
            <a:srgbClr val="4A7AB5">
              <a:alpha val="12000"/>
            </a:srgbClr>
          </a:solidFill>
          <a:ln w="12700">
            <a:solidFill>
              <a:srgbClr val="4A7A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1993392" y="1097280"/>
            <a:ext cx="1554480" cy="457200"/>
          </a:xfrm>
          <a:prstGeom prst="rect">
            <a:avLst/>
          </a:prstGeom>
          <a:solidFill>
            <a:srgbClr val="4A7AB5"/>
          </a:solidFill>
          <a:ln w="12700">
            <a:solidFill>
              <a:srgbClr val="4A7A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1993392" y="1097280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02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2039112" y="1691640"/>
            <a:ext cx="146304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Prece diária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3712464" y="1097280"/>
            <a:ext cx="1554480" cy="3474720"/>
          </a:xfrm>
          <a:prstGeom prst="rect">
            <a:avLst/>
          </a:prstGeom>
          <a:solidFill>
            <a:srgbClr val="4A7AB5">
              <a:alpha val="12000"/>
            </a:srgbClr>
          </a:solidFill>
          <a:ln w="12700">
            <a:solidFill>
              <a:srgbClr val="4A7A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3712464" y="1097280"/>
            <a:ext cx="1554480" cy="457200"/>
          </a:xfrm>
          <a:prstGeom prst="rect">
            <a:avLst/>
          </a:prstGeom>
          <a:solidFill>
            <a:srgbClr val="4A7AB5"/>
          </a:solidFill>
          <a:ln w="12700">
            <a:solidFill>
              <a:srgbClr val="4A7A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3712464" y="1097280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03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3758184" y="1691640"/>
            <a:ext cx="146304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Controle emocional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5431536" y="1097280"/>
            <a:ext cx="1554480" cy="3474720"/>
          </a:xfrm>
          <a:prstGeom prst="rect">
            <a:avLst/>
          </a:prstGeom>
          <a:solidFill>
            <a:srgbClr val="4A7AB5">
              <a:alpha val="12000"/>
            </a:srgbClr>
          </a:solidFill>
          <a:ln w="12700">
            <a:solidFill>
              <a:srgbClr val="4A7A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5431536" y="1097280"/>
            <a:ext cx="1554480" cy="457200"/>
          </a:xfrm>
          <a:prstGeom prst="rect">
            <a:avLst/>
          </a:prstGeom>
          <a:solidFill>
            <a:srgbClr val="4A7AB5"/>
          </a:solidFill>
          <a:ln w="12700">
            <a:solidFill>
              <a:srgbClr val="4A7A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5431536" y="1097280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04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5477256" y="1691640"/>
            <a:ext cx="146304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Pensamentos</a:t>
            </a:r>
            <a:r>
              <a:rPr lang="en-US" sz="13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elevados</a:t>
            </a:r>
            <a:endParaRPr lang="en-US" sz="1300" dirty="0">
              <a:solidFill>
                <a:srgbClr val="2C2C3E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ctr">
              <a:buNone/>
            </a:pPr>
            <a:r>
              <a:rPr lang="en-US" sz="13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Semelhante</a:t>
            </a:r>
            <a:r>
              <a:rPr lang="en-US" sz="13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atrai</a:t>
            </a:r>
            <a:r>
              <a:rPr lang="en-US" sz="13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semelhante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7150608" y="1097280"/>
            <a:ext cx="1554480" cy="3474720"/>
          </a:xfrm>
          <a:prstGeom prst="rect">
            <a:avLst/>
          </a:prstGeom>
          <a:solidFill>
            <a:srgbClr val="4A7AB5">
              <a:alpha val="12000"/>
            </a:srgbClr>
          </a:solidFill>
          <a:ln w="12700">
            <a:solidFill>
              <a:srgbClr val="4A7A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7150608" y="1097280"/>
            <a:ext cx="1554480" cy="457200"/>
          </a:xfrm>
          <a:prstGeom prst="rect">
            <a:avLst/>
          </a:prstGeom>
          <a:solidFill>
            <a:srgbClr val="4A7AB5"/>
          </a:solidFill>
          <a:ln w="12700">
            <a:solidFill>
              <a:srgbClr val="4A7A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7150608" y="1097280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05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7196328" y="1691640"/>
            <a:ext cx="146304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Serviço ao próximo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DDD3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7B69A0"/>
          </a:solidFill>
          <a:ln w="12700">
            <a:solidFill>
              <a:srgbClr val="7B69A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7B69A0"/>
          </a:solidFill>
          <a:ln w="12700">
            <a:solidFill>
              <a:srgbClr val="7B69A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320040" y="228600"/>
            <a:ext cx="594360" cy="594360"/>
          </a:xfrm>
          <a:prstGeom prst="ellipse">
            <a:avLst/>
          </a:prstGeom>
          <a:solidFill>
            <a:srgbClr val="7B69A0"/>
          </a:solidFill>
          <a:ln w="12700">
            <a:solidFill>
              <a:srgbClr val="7B69A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20040" y="201168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☀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051560" y="164592"/>
            <a:ext cx="7863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Controle no Dia a Dia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0" y="5033772"/>
            <a:ext cx="9144000" cy="109728"/>
          </a:xfrm>
          <a:prstGeom prst="rect">
            <a:avLst/>
          </a:prstGeom>
          <a:solidFill>
            <a:srgbClr val="7B69A0"/>
          </a:solidFill>
          <a:ln w="12700">
            <a:solidFill>
              <a:srgbClr val="7B69A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57200" y="1005840"/>
            <a:ext cx="822960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Evangelho no Lar e </a:t>
            </a:r>
            <a:r>
              <a:rPr lang="en-US" sz="1600" dirty="0" err="1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prece</a:t>
            </a:r>
            <a:endParaRPr lang="en-US" sz="16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Evitar ambientes tóxicos</a:t>
            </a:r>
            <a:endParaRPr lang="en-US" sz="16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Cuidar do sono, alimentação e rotina</a:t>
            </a:r>
            <a:endParaRPr lang="en-US" sz="16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2C2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Manter-se ocupado com o bem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569</TotalTime>
  <Words>940</Words>
  <Application>Microsoft Office PowerPoint</Application>
  <PresentationFormat>Apresentação na tela (16:9)</PresentationFormat>
  <Paragraphs>167</Paragraphs>
  <Slides>16</Slides>
  <Notes>16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Courier New</vt:lpstr>
      <vt:lpstr>Georgia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Educar a Sua Mediunidade Segundo o Espiritismo</dc:title>
  <dc:subject>PptxGenJS Presentation</dc:subject>
  <dc:creator>PptxGenJS</dc:creator>
  <cp:lastModifiedBy>Andreia Vargas</cp:lastModifiedBy>
  <cp:revision>31</cp:revision>
  <dcterms:created xsi:type="dcterms:W3CDTF">2026-03-24T01:40:29Z</dcterms:created>
  <dcterms:modified xsi:type="dcterms:W3CDTF">2026-03-26T00:59:30Z</dcterms:modified>
</cp:coreProperties>
</file>